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70" r:id="rId14"/>
    <p:sldId id="268" r:id="rId15"/>
    <p:sldId id="269" r:id="rId16"/>
  </p:sldIdLst>
  <p:sldSz cx="12192000" cy="6858000"/>
  <p:notesSz cx="6858000" cy="9144000"/>
  <p:defaultTextStyle>
    <a:defPPr>
      <a:defRPr lang="en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2962"/>
    <a:srgbClr val="F15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30"/>
    <p:restoredTop sz="94646"/>
  </p:normalViewPr>
  <p:slideViewPr>
    <p:cSldViewPr snapToGrid="0">
      <p:cViewPr>
        <p:scale>
          <a:sx n="101" d="100"/>
          <a:sy n="101" d="100"/>
        </p:scale>
        <p:origin x="-944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5" d="100"/>
        <a:sy n="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E79B6-3B52-1344-864A-8E8F8C665F56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D293A-FE80-5246-8523-695228828AF2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586779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D293A-FE80-5246-8523-695228828AF2}" type="slidenum">
              <a:rPr lang="en-JO" smtClean="0"/>
              <a:t>3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92367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D293A-FE80-5246-8523-695228828AF2}" type="slidenum">
              <a:rPr lang="en-JO" smtClean="0"/>
              <a:t>4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52019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389B7-9EF3-D6D2-5ABC-F38C21226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1425C-D7AB-9A92-AEB4-3AF300B03C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6D257-B9DD-575F-A808-F0A942ABA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729CB-9D29-6E40-13E0-D5562482B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D293A-FE80-5246-8523-695228828AF2}" type="slidenum">
              <a:rPr lang="en-JO" smtClean="0"/>
              <a:t>6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86565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D293A-FE80-5246-8523-695228828AF2}" type="slidenum">
              <a:rPr lang="en-JO" smtClean="0"/>
              <a:t>10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186818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723A3-C43D-0609-42F0-F77698DEB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07006-5ED6-792A-E381-E0A919D7D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1E323-CB99-3211-5A64-F6AB45148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4C549-C9E4-78E1-95FA-22B51B39C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D293A-FE80-5246-8523-695228828AF2}" type="slidenum">
              <a:rPr lang="en-JO" smtClean="0"/>
              <a:t>11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314827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709E-2055-2FEF-4DE2-E4F6B13BB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12954-8890-2B41-8397-1FF2E4497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452F3-D239-FE0D-C8AB-E36AAA06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9821A-B0F3-4808-0726-C95D5AFD3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F7E4-A629-25C7-8CD8-9321EA848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45723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FCC8D-6A49-D5AE-F225-94B4F57C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47605-2C16-E00F-3A40-48B2FEBEA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62F14-5E1F-B14D-491D-5164EC9B4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02984-63D6-F093-1166-67B3901EB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2D631-1E1F-C8CA-4926-C5C064D7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9736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3F25AD-0B28-AC62-C635-2DA7F10D0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DCB74-5A46-DA29-0E5B-7DF607376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01750-0050-951C-1CA5-BD9ACD6F4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C123E-DF8B-8261-A506-6FA3DA527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57403-E55D-5D1C-3E55-9DEE2BA3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23398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ACBE8-BB9B-ADE9-9DAA-6ABA99C6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C6222-13D9-0754-E921-2C2DA65B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ED004-3494-7E96-52F6-318B57378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FB761-0C05-7E0D-09D1-600602246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E50E-8062-4709-828E-0F8CF2E7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4284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F2E5-4E7F-6E39-9976-1E31BB3A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3BCAA-570C-B872-2C7D-54DFC67F9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8BE95-1B3A-18E0-4F93-64FB3353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D4506-7807-0938-25C5-7EBF7182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2BEB7-8CB1-15AE-950E-E27BFD07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60295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4DC45-DE39-5009-DE39-3F47C0FCD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45731-FA5E-9967-18C6-EA46621CF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C3EE2-1996-72CE-FCCE-F2C1AC3BA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E12FE-7507-03A0-CF92-37536B65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52F6B-13FC-6A36-1831-95B85834B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FC47A-F5EE-BC88-C630-BCC7B672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1748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FFFC-7CF9-48D8-1C84-1CAB0C01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5AFB0-1142-0475-39F1-5CB4ABAB4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83056-F56B-AE62-9AA1-2436D824C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34B30-63E3-4BAE-4A87-48043BEB6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2E821-B4E2-FD7A-F542-5405F21CA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08FB32-59B8-38A6-3F17-89A07D9A2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39FDC1-2BAB-1667-C5D9-2E61069DE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73B5B6-E381-6940-FEAD-69A48F5B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01432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6F38-39C3-AC40-5893-5B993267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8B23D8-FCC7-A2F8-801D-C33CDDFC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247C9-5D53-A7A6-F201-2AF087EA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59B8-819B-D560-B0EF-B70CB536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56408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F91540-27E0-9963-6330-B28CBEAA8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59D04-DB87-2B37-E0A8-E9E837748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EAA19-9344-5685-2A99-A7965E36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28237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F0063-0D86-22C3-9335-93BD260F7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98E58-2420-1F6A-1E40-A0CDB62CC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A13F9-20C5-D4D7-9BF0-A97EE97E2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F0FC8-32E9-F561-A550-26048CDF0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48B58-DC29-E32C-52DF-7195F6A8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97864-FD0D-3DDC-5300-C227A0CA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65432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A3DA8-0E04-CB84-159B-3FACE99FC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9DA7F-6192-2EFF-32B5-B2A70F01F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9E0C7-7C74-A891-C543-CE9C65F98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A8BDD-4618-820F-FAF7-E679D5B5D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12031-09EB-F653-0AFA-74102641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B35C0-5DAF-10ED-E408-55CA8F30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12147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E0DCE4-9031-E765-5D7B-4089D650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A076C-6CE9-E39D-0F53-EF389E788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C9F04-3BB6-5BB5-D739-BB8BD372F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0484D2-A5F7-264F-AAAD-650A9A8C434C}" type="datetimeFigureOut">
              <a:rPr lang="en-JO" smtClean="0"/>
              <a:t>17/04/2025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E2178-409A-8798-EE3F-FC0663E4D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3278F-752A-8EF0-1792-8E269ECC0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207D5B-1D82-254F-BA50-79DAD68536E9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96784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18" Type="http://schemas.openxmlformats.org/officeDocument/2006/relationships/image" Target="../media/image35.jpg"/><Relationship Id="rId3" Type="http://schemas.openxmlformats.org/officeDocument/2006/relationships/image" Target="../media/image20.jpg"/><Relationship Id="rId21" Type="http://schemas.openxmlformats.org/officeDocument/2006/relationships/image" Target="../media/image38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17" Type="http://schemas.openxmlformats.org/officeDocument/2006/relationships/image" Target="../media/image34.jpg"/><Relationship Id="rId2" Type="http://schemas.openxmlformats.org/officeDocument/2006/relationships/image" Target="../media/image19.emf"/><Relationship Id="rId16" Type="http://schemas.openxmlformats.org/officeDocument/2006/relationships/image" Target="../media/image33.jpg"/><Relationship Id="rId20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5" Type="http://schemas.openxmlformats.org/officeDocument/2006/relationships/image" Target="../media/image32.jpg"/><Relationship Id="rId23" Type="http://schemas.openxmlformats.org/officeDocument/2006/relationships/image" Target="../media/image6.emf"/><Relationship Id="rId10" Type="http://schemas.openxmlformats.org/officeDocument/2006/relationships/image" Target="../media/image27.jpg"/><Relationship Id="rId19" Type="http://schemas.openxmlformats.org/officeDocument/2006/relationships/image" Target="../media/image36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jpg"/><Relationship Id="rId22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w angle view of a building&#10;&#10;AI-generated content may be incorrect.">
            <a:extLst>
              <a:ext uri="{FF2B5EF4-FFF2-40B4-BE49-F238E27FC236}">
                <a16:creationId xmlns:a16="http://schemas.microsoft.com/office/drawing/2014/main" id="{45F76016-452C-C863-0680-BC855F97A3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CE486-FC3B-243A-5F4C-45A43D82A4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8" y="5447836"/>
            <a:ext cx="892884" cy="815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5DF0CF-0778-A054-BF01-BBC91D218455}"/>
              </a:ext>
            </a:extLst>
          </p:cNvPr>
          <p:cNvSpPr txBox="1"/>
          <p:nvPr/>
        </p:nvSpPr>
        <p:spPr>
          <a:xfrm>
            <a:off x="5010276" y="820270"/>
            <a:ext cx="4588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72962"/>
                </a:solidFill>
                <a:latin typeface="Montserrat" pitchFamily="2" charset="77"/>
              </a:rPr>
              <a:t>COVER SLIDE</a:t>
            </a:r>
            <a:endParaRPr lang="en-JO" sz="4800" b="1" dirty="0">
              <a:solidFill>
                <a:srgbClr val="272962"/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5CF2E-3781-3763-449F-AB92E9CC1A71}"/>
              </a:ext>
            </a:extLst>
          </p:cNvPr>
          <p:cNvSpPr txBox="1"/>
          <p:nvPr/>
        </p:nvSpPr>
        <p:spPr>
          <a:xfrm>
            <a:off x="5010276" y="1562490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72962"/>
                </a:solidFill>
                <a:latin typeface="Montserrat" pitchFamily="2" charset="77"/>
              </a:rPr>
              <a:t>Presentation Templates</a:t>
            </a:r>
            <a:endParaRPr lang="en-JO" sz="2800" dirty="0">
              <a:solidFill>
                <a:srgbClr val="272962"/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66422-F72B-BDA6-FC6F-2D5A002A62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34873" y="6263078"/>
            <a:ext cx="29571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3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6F7BF6-03A3-842C-36E5-23A9E82EA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900" y="2233016"/>
            <a:ext cx="1975380" cy="98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9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83C79-5C1F-1387-CA5B-F6B4DE1FA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7109A7C-4C1C-7C0A-83C5-7B111BB3022F}"/>
              </a:ext>
            </a:extLst>
          </p:cNvPr>
          <p:cNvSpPr txBox="1"/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latin typeface="Montserrat" pitchFamily="2" charset="77"/>
              </a:rPr>
              <a:t>09 | PROPERTY SHOP INVESTMENT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" pitchFamily="2" charset="77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DFC5E6-571D-12A2-DA62-D47900255C40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286001" y="930791"/>
            <a:ext cx="6932950" cy="54983"/>
          </a:xfrm>
          <a:prstGeom prst="line">
            <a:avLst/>
          </a:prstGeom>
          <a:ln>
            <a:solidFill>
              <a:srgbClr val="2729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B7AF66A-3B7E-8714-2F59-F76764DBF302}"/>
              </a:ext>
            </a:extLst>
          </p:cNvPr>
          <p:cNvSpPr txBox="1"/>
          <p:nvPr/>
        </p:nvSpPr>
        <p:spPr>
          <a:xfrm>
            <a:off x="607913" y="669181"/>
            <a:ext cx="1678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72962"/>
                </a:solidFill>
                <a:latin typeface="Montserrat" pitchFamily="2" charset="77"/>
              </a:rPr>
              <a:t>LISTING</a:t>
            </a:r>
            <a:endParaRPr lang="en-JO" sz="2800" b="1" dirty="0">
              <a:solidFill>
                <a:srgbClr val="272962"/>
              </a:solidFill>
              <a:latin typeface="Montserrat" pitchFamily="2" charset="77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4D56584-CE61-CD30-5445-80E406FDD4EA}"/>
              </a:ext>
            </a:extLst>
          </p:cNvPr>
          <p:cNvSpPr/>
          <p:nvPr/>
        </p:nvSpPr>
        <p:spPr>
          <a:xfrm>
            <a:off x="6096000" y="1979958"/>
            <a:ext cx="1929902" cy="1929902"/>
          </a:xfrm>
          <a:prstGeom prst="ellipse">
            <a:avLst/>
          </a:prstGeom>
          <a:noFill/>
          <a:ln>
            <a:solidFill>
              <a:srgbClr val="F159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266E61-787B-A05C-CC5F-3E5A6FC6EA0F}"/>
              </a:ext>
            </a:extLst>
          </p:cNvPr>
          <p:cNvSpPr/>
          <p:nvPr/>
        </p:nvSpPr>
        <p:spPr>
          <a:xfrm>
            <a:off x="9522227" y="4333044"/>
            <a:ext cx="1468303" cy="1468303"/>
          </a:xfrm>
          <a:prstGeom prst="ellipse">
            <a:avLst/>
          </a:prstGeom>
          <a:noFill/>
          <a:ln>
            <a:solidFill>
              <a:srgbClr val="F159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798CAE-E2A9-960F-B1B7-6273519F2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870" y="1068281"/>
            <a:ext cx="4178793" cy="5683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C04FA8-7C3E-E5B9-7868-C0AA33943DE2}"/>
              </a:ext>
            </a:extLst>
          </p:cNvPr>
          <p:cNvSpPr txBox="1"/>
          <p:nvPr/>
        </p:nvSpPr>
        <p:spPr>
          <a:xfrm>
            <a:off x="716752" y="2392853"/>
            <a:ext cx="55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>
                <a:solidFill>
                  <a:srgbClr val="272962"/>
                </a:solidFill>
                <a:latin typeface="Montserrat Medium" pitchFamily="2" charset="77"/>
              </a:rPr>
              <a:t>01</a:t>
            </a:r>
            <a:endParaRPr lang="en-US" sz="3600" dirty="0">
              <a:solidFill>
                <a:srgbClr val="272962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41CB21-1D0C-289F-EEA4-1709D57B3D26}"/>
              </a:ext>
            </a:extLst>
          </p:cNvPr>
          <p:cNvSpPr txBox="1"/>
          <p:nvPr/>
        </p:nvSpPr>
        <p:spPr>
          <a:xfrm>
            <a:off x="1270097" y="2488983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sz="2000" u="none" strike="noStrike" dirty="0">
                <a:solidFill>
                  <a:srgbClr val="F15928"/>
                </a:solidFill>
                <a:effectLst/>
                <a:latin typeface="Montserrat Medium" pitchFamily="2" charset="77"/>
              </a:rPr>
              <a:t>SCALABLE BY DESIGN</a:t>
            </a:r>
            <a:endParaRPr lang="en-US" sz="2000" dirty="0">
              <a:solidFill>
                <a:srgbClr val="F15928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F3AFE-63AB-17B7-E595-2FE1626329B8}"/>
              </a:ext>
            </a:extLst>
          </p:cNvPr>
          <p:cNvSpPr txBox="1"/>
          <p:nvPr/>
        </p:nvSpPr>
        <p:spPr>
          <a:xfrm>
            <a:off x="1270097" y="3762545"/>
            <a:ext cx="3148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sz="2000" u="none" strike="noStrike" dirty="0">
                <a:solidFill>
                  <a:srgbClr val="F15928"/>
                </a:solidFill>
                <a:effectLst/>
                <a:latin typeface="Montserrat Medium" pitchFamily="2" charset="77"/>
              </a:rPr>
              <a:t>CUSTOM INNOVATION</a:t>
            </a:r>
            <a:endParaRPr lang="en-US" sz="2000" dirty="0">
              <a:solidFill>
                <a:srgbClr val="F15928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77D9AC-8A2E-548B-37FE-67DD1D6F18C1}"/>
              </a:ext>
            </a:extLst>
          </p:cNvPr>
          <p:cNvSpPr txBox="1"/>
          <p:nvPr/>
        </p:nvSpPr>
        <p:spPr>
          <a:xfrm>
            <a:off x="716751" y="4959602"/>
            <a:ext cx="65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>
                <a:solidFill>
                  <a:srgbClr val="272962"/>
                </a:solidFill>
                <a:latin typeface="Montserrat Medium" pitchFamily="2" charset="77"/>
              </a:rPr>
              <a:t>03</a:t>
            </a:r>
            <a:endParaRPr lang="en-US" sz="3600" dirty="0">
              <a:solidFill>
                <a:srgbClr val="272962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F7C1A-26B0-1EFE-D7D1-41576C50BAA5}"/>
              </a:ext>
            </a:extLst>
          </p:cNvPr>
          <p:cNvSpPr txBox="1"/>
          <p:nvPr/>
        </p:nvSpPr>
        <p:spPr>
          <a:xfrm>
            <a:off x="1231425" y="5013676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sz="2000" u="none" strike="noStrike" dirty="0">
                <a:solidFill>
                  <a:srgbClr val="F15928"/>
                </a:solidFill>
                <a:effectLst/>
                <a:latin typeface="Montserrat Medium" pitchFamily="2" charset="77"/>
              </a:rPr>
              <a:t>INFRASTRUCTUR</a:t>
            </a:r>
            <a:endParaRPr lang="en-US" sz="2000" dirty="0">
              <a:solidFill>
                <a:srgbClr val="F15928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5DB0C4-3167-149C-0966-0103E0E3B56D}"/>
              </a:ext>
            </a:extLst>
          </p:cNvPr>
          <p:cNvSpPr txBox="1"/>
          <p:nvPr/>
        </p:nvSpPr>
        <p:spPr>
          <a:xfrm>
            <a:off x="716752" y="3681528"/>
            <a:ext cx="65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sz="2800" dirty="0">
                <a:solidFill>
                  <a:srgbClr val="272962"/>
                </a:solidFill>
                <a:latin typeface="Montserrat Medium" pitchFamily="2" charset="77"/>
              </a:rPr>
              <a:t>02</a:t>
            </a:r>
            <a:endParaRPr lang="en-US" sz="3600" dirty="0">
              <a:solidFill>
                <a:srgbClr val="272962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DFA836-5BC8-81D5-A203-E77467F9DEA5}"/>
              </a:ext>
            </a:extLst>
          </p:cNvPr>
          <p:cNvSpPr txBox="1"/>
          <p:nvPr/>
        </p:nvSpPr>
        <p:spPr>
          <a:xfrm>
            <a:off x="726306" y="2873352"/>
            <a:ext cx="43682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euismod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tincidunt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ut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laoreet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dolore</a:t>
            </a:r>
            <a:endParaRPr lang="en-JO" sz="11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F3D30-104A-89A4-07C0-0263CF617387}"/>
              </a:ext>
            </a:extLst>
          </p:cNvPr>
          <p:cNvSpPr txBox="1"/>
          <p:nvPr/>
        </p:nvSpPr>
        <p:spPr>
          <a:xfrm>
            <a:off x="726306" y="4157780"/>
            <a:ext cx="43682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euismod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tincidunt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ut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laoreet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dolore</a:t>
            </a:r>
            <a:endParaRPr lang="en-JO" sz="11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589B2F-AFDB-EECD-511A-8FED083CB47A}"/>
              </a:ext>
            </a:extLst>
          </p:cNvPr>
          <p:cNvSpPr txBox="1"/>
          <p:nvPr/>
        </p:nvSpPr>
        <p:spPr>
          <a:xfrm>
            <a:off x="726306" y="5434526"/>
            <a:ext cx="4368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endParaRPr lang="en-JO" sz="11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33754B-A690-201B-24CA-A0A3D00CFBF5}"/>
              </a:ext>
            </a:extLst>
          </p:cNvPr>
          <p:cNvSpPr txBox="1"/>
          <p:nvPr/>
        </p:nvSpPr>
        <p:spPr>
          <a:xfrm>
            <a:off x="718338" y="1502495"/>
            <a:ext cx="5377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2962"/>
                </a:solidFill>
                <a:latin typeface="Montserrat Medium" pitchFamily="2" charset="77"/>
              </a:rPr>
              <a:t>Lorem ipsum dolor sit </a:t>
            </a:r>
            <a:r>
              <a:rPr lang="en-US" dirty="0" err="1">
                <a:solidFill>
                  <a:srgbClr val="272962"/>
                </a:solidFill>
                <a:latin typeface="Montserrat Medium" pitchFamily="2" charset="77"/>
              </a:rPr>
              <a:t>amet,consectetuer</a:t>
            </a:r>
            <a:endParaRPr lang="en-US" dirty="0">
              <a:solidFill>
                <a:srgbClr val="272962"/>
              </a:solidFill>
              <a:latin typeface="Montserrat Medium" pitchFamily="2" charset="77"/>
            </a:endParaRPr>
          </a:p>
          <a:p>
            <a:r>
              <a:rPr lang="en-US" dirty="0" err="1">
                <a:solidFill>
                  <a:srgbClr val="272962"/>
                </a:solidFill>
                <a:latin typeface="Montserrat Medium" pitchFamily="2" charset="77"/>
              </a:rPr>
              <a:t>adipiscing</a:t>
            </a:r>
            <a:r>
              <a:rPr lang="en-US" dirty="0">
                <a:solidFill>
                  <a:srgbClr val="272962"/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rgbClr val="272962"/>
                </a:solidFill>
                <a:latin typeface="Montserrat Medium" pitchFamily="2" charset="77"/>
              </a:rPr>
              <a:t>elit</a:t>
            </a:r>
            <a:r>
              <a:rPr lang="en-US" dirty="0">
                <a:solidFill>
                  <a:srgbClr val="272962"/>
                </a:solidFill>
                <a:latin typeface="Montserrat Medium" pitchFamily="2" charset="77"/>
              </a:rPr>
              <a:t>, sed</a:t>
            </a:r>
            <a:endParaRPr lang="en-JO" dirty="0">
              <a:solidFill>
                <a:srgbClr val="272962"/>
              </a:solidFill>
              <a:latin typeface="Montserrat Medium" pitchFamily="2" charset="77"/>
            </a:endParaRPr>
          </a:p>
          <a:p>
            <a:endParaRPr lang="en-JO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259D4-6C99-1EEE-FFDC-446DDD4CF5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A2EB0D-5FCF-691C-DAE0-08B58D553C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F7C6FC-CDB3-4650-0C4D-669EEBDD5350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927905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046B-5B6D-4EAA-43A9-92C051004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63E54-CD43-541B-5C83-2B16F984F1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64500"/>
            <a:ext cx="12192000" cy="7822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89DEA9-494D-F619-AD54-EC9C2B7FF5EA}"/>
              </a:ext>
            </a:extLst>
          </p:cNvPr>
          <p:cNvSpPr txBox="1"/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solidFill>
                  <a:schemeClr val="bg1"/>
                </a:solidFill>
                <a:latin typeface="Montserrat" pitchFamily="2" charset="77"/>
              </a:rPr>
              <a:t>10 | PROPERTY SHOP INVESTMENT</a:t>
            </a:r>
            <a:endParaRPr lang="en-US" sz="105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E8D5C4-1CC4-3F4B-C134-2AFC59A3DD25}"/>
              </a:ext>
            </a:extLst>
          </p:cNvPr>
          <p:cNvCxnSpPr>
            <a:cxnSpLocks/>
          </p:cNvCxnSpPr>
          <p:nvPr/>
        </p:nvCxnSpPr>
        <p:spPr>
          <a:xfrm>
            <a:off x="2826195" y="985774"/>
            <a:ext cx="63927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AC8C09B-6637-5250-ACE1-3797D49DCF96}"/>
              </a:ext>
            </a:extLst>
          </p:cNvPr>
          <p:cNvSpPr txBox="1"/>
          <p:nvPr/>
        </p:nvSpPr>
        <p:spPr>
          <a:xfrm>
            <a:off x="607912" y="712374"/>
            <a:ext cx="161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itchFamily="2" charset="77"/>
              </a:rPr>
              <a:t>WHY PSI</a:t>
            </a:r>
            <a:endParaRPr lang="en-JO" sz="2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A3776C-54C6-6767-9C14-2286510A4D3A}"/>
              </a:ext>
            </a:extLst>
          </p:cNvPr>
          <p:cNvSpPr txBox="1"/>
          <p:nvPr/>
        </p:nvSpPr>
        <p:spPr>
          <a:xfrm>
            <a:off x="9234873" y="6263078"/>
            <a:ext cx="29571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3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161FC0-8080-D78F-6056-72EC5BD54EAA}"/>
              </a:ext>
            </a:extLst>
          </p:cNvPr>
          <p:cNvSpPr txBox="1"/>
          <p:nvPr/>
        </p:nvSpPr>
        <p:spPr>
          <a:xfrm>
            <a:off x="7522492" y="4671897"/>
            <a:ext cx="4409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Montserrat" pitchFamily="2" charset="77"/>
              </a:rPr>
              <a:t>WHY PSI?</a:t>
            </a:r>
            <a:endParaRPr lang="en-JO" sz="60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956D0-EE0B-944D-2C1C-E04C3C43A841}"/>
              </a:ext>
            </a:extLst>
          </p:cNvPr>
          <p:cNvSpPr txBox="1"/>
          <p:nvPr/>
        </p:nvSpPr>
        <p:spPr>
          <a:xfrm>
            <a:off x="457169" y="4671897"/>
            <a:ext cx="576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euismod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tincidunt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ut</a:t>
            </a:r>
            <a:endParaRPr lang="en-JO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1A3B9-5F58-536E-2D12-25BA1856B47A}"/>
              </a:ext>
            </a:extLst>
          </p:cNvPr>
          <p:cNvSpPr txBox="1"/>
          <p:nvPr/>
        </p:nvSpPr>
        <p:spPr>
          <a:xfrm>
            <a:off x="457169" y="2186103"/>
            <a:ext cx="57677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01</a:t>
            </a:r>
            <a:endParaRPr lang="en-JO" sz="16600" dirty="0">
              <a:solidFill>
                <a:schemeClr val="bg1"/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2BE72-644A-FFF3-12CE-8EADE105BA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A65E9-C416-DF22-D92E-EBA9144F6A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66" y="6007425"/>
            <a:ext cx="573374" cy="513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FF4DA4-5AD2-C507-EA2B-670A8B43C17D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chemeClr val="bg1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2075307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D76FC-DEC0-44DE-C7F8-E67A6106A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EE63EBF-667F-D2B6-FBE9-289AD8ABD40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latin typeface="Montserrat" pitchFamily="2" charset="77"/>
              </a:rPr>
              <a:t>11 | PROPERTY SHOP INVESTMENT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F72D66-8F95-03D3-BB0A-9287C9111578}"/>
              </a:ext>
            </a:extLst>
          </p:cNvPr>
          <p:cNvSpPr txBox="1"/>
          <p:nvPr/>
        </p:nvSpPr>
        <p:spPr>
          <a:xfrm>
            <a:off x="607913" y="669181"/>
            <a:ext cx="1485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72962"/>
                </a:solidFill>
                <a:latin typeface="Montserrat" pitchFamily="2" charset="77"/>
              </a:rPr>
              <a:t>SOWT</a:t>
            </a:r>
            <a:endParaRPr lang="en-JO" sz="2800" b="1" dirty="0">
              <a:solidFill>
                <a:srgbClr val="272962"/>
              </a:solidFill>
              <a:latin typeface="Montserrat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B958B1-1E8B-5164-6BA9-1FA1B2D0DB42}"/>
              </a:ext>
            </a:extLst>
          </p:cNvPr>
          <p:cNvCxnSpPr>
            <a:cxnSpLocks/>
          </p:cNvCxnSpPr>
          <p:nvPr/>
        </p:nvCxnSpPr>
        <p:spPr>
          <a:xfrm flipV="1">
            <a:off x="6096000" y="2078182"/>
            <a:ext cx="0" cy="71581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49E4BE-0222-3F68-F801-AEB7076FEF92}"/>
              </a:ext>
            </a:extLst>
          </p:cNvPr>
          <p:cNvCxnSpPr/>
          <p:nvPr/>
        </p:nvCxnSpPr>
        <p:spPr>
          <a:xfrm flipH="1">
            <a:off x="6095169" y="2078182"/>
            <a:ext cx="3446159" cy="0"/>
          </a:xfrm>
          <a:prstGeom prst="line">
            <a:avLst/>
          </a:prstGeom>
          <a:ln w="6350">
            <a:solidFill>
              <a:srgbClr val="3333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6421E8-E125-D828-C269-C2C38620A2E0}"/>
              </a:ext>
            </a:extLst>
          </p:cNvPr>
          <p:cNvCxnSpPr>
            <a:cxnSpLocks/>
          </p:cNvCxnSpPr>
          <p:nvPr/>
        </p:nvCxnSpPr>
        <p:spPr>
          <a:xfrm flipV="1">
            <a:off x="6096000" y="2078182"/>
            <a:ext cx="0" cy="44488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775C1E-48D3-C7AB-6D41-67B74F71D36E}"/>
              </a:ext>
            </a:extLst>
          </p:cNvPr>
          <p:cNvCxnSpPr/>
          <p:nvPr/>
        </p:nvCxnSpPr>
        <p:spPr>
          <a:xfrm flipH="1">
            <a:off x="2649841" y="2078182"/>
            <a:ext cx="3446159" cy="0"/>
          </a:xfrm>
          <a:prstGeom prst="line">
            <a:avLst/>
          </a:prstGeom>
          <a:ln w="6350">
            <a:solidFill>
              <a:srgbClr val="3333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5862A4-639C-7BFA-E5C0-4E7464CC0476}"/>
              </a:ext>
            </a:extLst>
          </p:cNvPr>
          <p:cNvCxnSpPr>
            <a:cxnSpLocks/>
          </p:cNvCxnSpPr>
          <p:nvPr/>
        </p:nvCxnSpPr>
        <p:spPr>
          <a:xfrm flipV="1">
            <a:off x="2650671" y="2078182"/>
            <a:ext cx="0" cy="2486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684651-F61B-7A7C-B447-C22E6525522A}"/>
              </a:ext>
            </a:extLst>
          </p:cNvPr>
          <p:cNvCxnSpPr>
            <a:cxnSpLocks/>
          </p:cNvCxnSpPr>
          <p:nvPr/>
        </p:nvCxnSpPr>
        <p:spPr>
          <a:xfrm flipV="1">
            <a:off x="9541328" y="2078182"/>
            <a:ext cx="0" cy="2486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02A8321-9165-831A-A509-9883D46532D2}"/>
              </a:ext>
            </a:extLst>
          </p:cNvPr>
          <p:cNvSpPr/>
          <p:nvPr/>
        </p:nvSpPr>
        <p:spPr>
          <a:xfrm>
            <a:off x="716190" y="2479000"/>
            <a:ext cx="3955541" cy="3043592"/>
          </a:xfrm>
          <a:prstGeom prst="rect">
            <a:avLst/>
          </a:prstGeom>
          <a:solidFill>
            <a:srgbClr val="272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AF7F2E-EAF9-C4C4-922E-BA2AC0DAA2A4}"/>
              </a:ext>
            </a:extLst>
          </p:cNvPr>
          <p:cNvSpPr/>
          <p:nvPr/>
        </p:nvSpPr>
        <p:spPr>
          <a:xfrm>
            <a:off x="7563557" y="2479000"/>
            <a:ext cx="3955541" cy="3043592"/>
          </a:xfrm>
          <a:prstGeom prst="rect">
            <a:avLst/>
          </a:prstGeom>
          <a:solidFill>
            <a:srgbClr val="F159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>
              <a:solidFill>
                <a:srgbClr val="F15928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25A3432-8E0F-1602-8D14-4906A4591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179" y="3055418"/>
            <a:ext cx="1661980" cy="166198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97E4CE7-6B71-4866-8824-6665655A8A75}"/>
              </a:ext>
            </a:extLst>
          </p:cNvPr>
          <p:cNvSpPr txBox="1"/>
          <p:nvPr/>
        </p:nvSpPr>
        <p:spPr>
          <a:xfrm>
            <a:off x="898385" y="2721928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strike="noStrike" dirty="0">
                <a:solidFill>
                  <a:schemeClr val="bg1"/>
                </a:solidFill>
                <a:effectLst/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CHALLENGE:</a:t>
            </a:r>
            <a:endParaRPr lang="en-JO" sz="1200" dirty="0">
              <a:solidFill>
                <a:schemeClr val="bg1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5E0E9-7DAC-EC7F-A1A0-6C47736A6128}"/>
              </a:ext>
            </a:extLst>
          </p:cNvPr>
          <p:cNvSpPr txBox="1"/>
          <p:nvPr/>
        </p:nvSpPr>
        <p:spPr>
          <a:xfrm>
            <a:off x="7748569" y="2721928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strike="noStrike" dirty="0">
                <a:solidFill>
                  <a:schemeClr val="bg1"/>
                </a:solidFill>
                <a:effectLst/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SOLUTION:</a:t>
            </a:r>
            <a:endParaRPr lang="en-JO" sz="1200" dirty="0">
              <a:solidFill>
                <a:schemeClr val="bg1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D43ABA-8702-45BF-7459-87584A682CB7}"/>
              </a:ext>
            </a:extLst>
          </p:cNvPr>
          <p:cNvSpPr txBox="1"/>
          <p:nvPr/>
        </p:nvSpPr>
        <p:spPr>
          <a:xfrm>
            <a:off x="898385" y="3243439"/>
            <a:ext cx="30845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tincidunt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ut</a:t>
            </a:r>
            <a:endParaRPr lang="en-JO" sz="1100" dirty="0">
              <a:solidFill>
                <a:schemeClr val="bg1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4F2A79-6621-0162-B38F-768BA03E2CC5}"/>
              </a:ext>
            </a:extLst>
          </p:cNvPr>
          <p:cNvSpPr txBox="1"/>
          <p:nvPr/>
        </p:nvSpPr>
        <p:spPr>
          <a:xfrm>
            <a:off x="898385" y="4113016"/>
            <a:ext cx="30845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tincidunt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ut</a:t>
            </a:r>
            <a:endParaRPr lang="en-JO" sz="1100" dirty="0">
              <a:solidFill>
                <a:schemeClr val="bg1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4A6844-5C3F-6D00-B958-F560F13A3E8E}"/>
              </a:ext>
            </a:extLst>
          </p:cNvPr>
          <p:cNvSpPr txBox="1"/>
          <p:nvPr/>
        </p:nvSpPr>
        <p:spPr>
          <a:xfrm>
            <a:off x="7816019" y="3243439"/>
            <a:ext cx="30845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tincidunt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ut</a:t>
            </a:r>
            <a:endParaRPr lang="en-JO" sz="1100" dirty="0">
              <a:solidFill>
                <a:schemeClr val="bg1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30EB4F-DC37-AB6A-5DEF-DD3D413885DA}"/>
              </a:ext>
            </a:extLst>
          </p:cNvPr>
          <p:cNvSpPr txBox="1"/>
          <p:nvPr/>
        </p:nvSpPr>
        <p:spPr>
          <a:xfrm>
            <a:off x="7816019" y="4113016"/>
            <a:ext cx="30845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euismod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tincidunt</a:t>
            </a:r>
            <a:r>
              <a:rPr lang="en-US" sz="11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ut</a:t>
            </a:r>
            <a:endParaRPr lang="en-JO" sz="1100" dirty="0">
              <a:solidFill>
                <a:schemeClr val="bg1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9555A3-5806-CD46-D49C-363ACD1E50BA}"/>
              </a:ext>
            </a:extLst>
          </p:cNvPr>
          <p:cNvSpPr txBox="1"/>
          <p:nvPr/>
        </p:nvSpPr>
        <p:spPr>
          <a:xfrm>
            <a:off x="3591210" y="1358732"/>
            <a:ext cx="45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72962"/>
                </a:solidFill>
                <a:latin typeface="Montserrat SemiBold" pitchFamily="2" charset="77"/>
              </a:rPr>
              <a:t>Lorem ipsum dolor sit </a:t>
            </a:r>
            <a:r>
              <a:rPr lang="en-US" sz="2400" b="1" dirty="0" err="1">
                <a:solidFill>
                  <a:srgbClr val="272962"/>
                </a:solidFill>
                <a:latin typeface="Montserrat SemiBold" pitchFamily="2" charset="77"/>
              </a:rPr>
              <a:t>amet</a:t>
            </a:r>
            <a:endParaRPr lang="en-JO" sz="2400" b="1" dirty="0">
              <a:solidFill>
                <a:srgbClr val="272962"/>
              </a:solidFill>
              <a:latin typeface="Montserrat SemiBold" pitchFamily="2" charset="77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C974BD-0E6C-66AA-270D-E6229CAE4766}"/>
              </a:ext>
            </a:extLst>
          </p:cNvPr>
          <p:cNvCxnSpPr>
            <a:cxnSpLocks/>
          </p:cNvCxnSpPr>
          <p:nvPr/>
        </p:nvCxnSpPr>
        <p:spPr>
          <a:xfrm>
            <a:off x="2093843" y="985774"/>
            <a:ext cx="7125108" cy="0"/>
          </a:xfrm>
          <a:prstGeom prst="line">
            <a:avLst/>
          </a:prstGeom>
          <a:ln>
            <a:solidFill>
              <a:srgbClr val="2729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45E04E0-7427-D22E-A9B6-74EA75CF9B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950ED-EFBA-DA51-0C6D-6447D4BCCE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398D7-B687-E86A-2E93-58A8280D8FF3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409744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CCD7E-E508-9055-BD8A-131DD86A1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E51B2C5-0AC2-B667-D056-879F8BB32E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latin typeface="Montserrat" pitchFamily="2" charset="77"/>
              </a:rPr>
              <a:t>11 | PROPERTY SHOP INVESTMENT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8B6C9B-5EB8-5AB8-C9FC-4CC39647EF95}"/>
              </a:ext>
            </a:extLst>
          </p:cNvPr>
          <p:cNvSpPr txBox="1"/>
          <p:nvPr/>
        </p:nvSpPr>
        <p:spPr>
          <a:xfrm>
            <a:off x="607912" y="669181"/>
            <a:ext cx="18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72962"/>
                </a:solidFill>
                <a:latin typeface="Montserrat" pitchFamily="2" charset="77"/>
              </a:rPr>
              <a:t>CLIENTS</a:t>
            </a:r>
            <a:endParaRPr lang="en-JO" sz="2800" b="1" dirty="0">
              <a:solidFill>
                <a:srgbClr val="272962"/>
              </a:solidFill>
              <a:latin typeface="Montserrat" pitchFamily="2" charset="77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3938FA-0955-588F-87FD-48122DBFA3E2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468879" y="930791"/>
            <a:ext cx="6750072" cy="54983"/>
          </a:xfrm>
          <a:prstGeom prst="line">
            <a:avLst/>
          </a:prstGeom>
          <a:ln>
            <a:solidFill>
              <a:srgbClr val="2729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F1480E4-28EC-1F63-7954-439860CB0E30}"/>
              </a:ext>
            </a:extLst>
          </p:cNvPr>
          <p:cNvSpPr/>
          <p:nvPr/>
        </p:nvSpPr>
        <p:spPr>
          <a:xfrm>
            <a:off x="1363032" y="1636870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3273D7-D8DD-0DE1-D330-24241E0D634E}"/>
              </a:ext>
            </a:extLst>
          </p:cNvPr>
          <p:cNvSpPr/>
          <p:nvPr/>
        </p:nvSpPr>
        <p:spPr>
          <a:xfrm>
            <a:off x="2748919" y="1636870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1D56DC2-8B51-B253-724E-6402D07C4A55}"/>
              </a:ext>
            </a:extLst>
          </p:cNvPr>
          <p:cNvSpPr/>
          <p:nvPr/>
        </p:nvSpPr>
        <p:spPr>
          <a:xfrm>
            <a:off x="4134806" y="1636870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C416A7D-57B4-97A9-16A6-70E9AE73DD8D}"/>
              </a:ext>
            </a:extLst>
          </p:cNvPr>
          <p:cNvSpPr/>
          <p:nvPr/>
        </p:nvSpPr>
        <p:spPr>
          <a:xfrm>
            <a:off x="5520693" y="1636870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4E2816-DE53-A85C-C523-C1637A4C4F93}"/>
              </a:ext>
            </a:extLst>
          </p:cNvPr>
          <p:cNvSpPr/>
          <p:nvPr/>
        </p:nvSpPr>
        <p:spPr>
          <a:xfrm>
            <a:off x="8292467" y="1636870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07F0650-B602-0006-0521-BF70879F07B6}"/>
              </a:ext>
            </a:extLst>
          </p:cNvPr>
          <p:cNvSpPr/>
          <p:nvPr/>
        </p:nvSpPr>
        <p:spPr>
          <a:xfrm>
            <a:off x="9678354" y="1636870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6C5E65B-B155-9D34-A7C3-3A65F20E1E97}"/>
              </a:ext>
            </a:extLst>
          </p:cNvPr>
          <p:cNvSpPr/>
          <p:nvPr/>
        </p:nvSpPr>
        <p:spPr>
          <a:xfrm>
            <a:off x="6913372" y="1636870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3D65ED7-5388-2544-44DF-00897565D537}"/>
              </a:ext>
            </a:extLst>
          </p:cNvPr>
          <p:cNvSpPr/>
          <p:nvPr/>
        </p:nvSpPr>
        <p:spPr>
          <a:xfrm>
            <a:off x="1363032" y="3015964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BA8C11C0-3C12-1FB9-2B4E-C5AF2028447B}"/>
              </a:ext>
            </a:extLst>
          </p:cNvPr>
          <p:cNvSpPr/>
          <p:nvPr/>
        </p:nvSpPr>
        <p:spPr>
          <a:xfrm>
            <a:off x="2748919" y="3015964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575AD676-604E-2909-3D0B-26FA038C4CE1}"/>
              </a:ext>
            </a:extLst>
          </p:cNvPr>
          <p:cNvSpPr/>
          <p:nvPr/>
        </p:nvSpPr>
        <p:spPr>
          <a:xfrm>
            <a:off x="4134806" y="3015964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FA8C574-A19E-2AA7-43CD-E41AE8A2646E}"/>
              </a:ext>
            </a:extLst>
          </p:cNvPr>
          <p:cNvSpPr/>
          <p:nvPr/>
        </p:nvSpPr>
        <p:spPr>
          <a:xfrm>
            <a:off x="5520693" y="3015964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DEB6404C-F838-D8CC-8993-B0D65EF5D3E4}"/>
              </a:ext>
            </a:extLst>
          </p:cNvPr>
          <p:cNvSpPr/>
          <p:nvPr/>
        </p:nvSpPr>
        <p:spPr>
          <a:xfrm>
            <a:off x="8292467" y="3015964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0778D32E-CAAD-DD3D-DAB5-8B22AF53AA63}"/>
              </a:ext>
            </a:extLst>
          </p:cNvPr>
          <p:cNvSpPr/>
          <p:nvPr/>
        </p:nvSpPr>
        <p:spPr>
          <a:xfrm>
            <a:off x="9678354" y="3015964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F0CC1B7-1323-942F-1229-A174A638B472}"/>
              </a:ext>
            </a:extLst>
          </p:cNvPr>
          <p:cNvSpPr/>
          <p:nvPr/>
        </p:nvSpPr>
        <p:spPr>
          <a:xfrm>
            <a:off x="6913372" y="3015964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89829EA7-F33D-32D2-590F-326BE26A9F70}"/>
              </a:ext>
            </a:extLst>
          </p:cNvPr>
          <p:cNvSpPr/>
          <p:nvPr/>
        </p:nvSpPr>
        <p:spPr>
          <a:xfrm>
            <a:off x="1363032" y="4395059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64B24CE8-0C58-BD3A-94D5-25EFD9D68EC8}"/>
              </a:ext>
            </a:extLst>
          </p:cNvPr>
          <p:cNvSpPr/>
          <p:nvPr/>
        </p:nvSpPr>
        <p:spPr>
          <a:xfrm>
            <a:off x="2748919" y="4395059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CEA19CAF-1A54-BD0C-6997-608FF84D1C29}"/>
              </a:ext>
            </a:extLst>
          </p:cNvPr>
          <p:cNvSpPr/>
          <p:nvPr/>
        </p:nvSpPr>
        <p:spPr>
          <a:xfrm>
            <a:off x="4134806" y="4395059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A0929BF7-E5ED-4258-4290-AEDAE1CBB7E6}"/>
              </a:ext>
            </a:extLst>
          </p:cNvPr>
          <p:cNvSpPr/>
          <p:nvPr/>
        </p:nvSpPr>
        <p:spPr>
          <a:xfrm>
            <a:off x="5520693" y="4395059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674A25A2-AE5E-C92E-D92B-CB36EC84AD08}"/>
              </a:ext>
            </a:extLst>
          </p:cNvPr>
          <p:cNvSpPr/>
          <p:nvPr/>
        </p:nvSpPr>
        <p:spPr>
          <a:xfrm>
            <a:off x="8292467" y="4395059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ED29305A-E5C5-F12E-7B0C-6843810B1A86}"/>
              </a:ext>
            </a:extLst>
          </p:cNvPr>
          <p:cNvSpPr/>
          <p:nvPr/>
        </p:nvSpPr>
        <p:spPr>
          <a:xfrm>
            <a:off x="9678354" y="4395059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FA692219-8197-04AF-9EE0-27C57D5712B6}"/>
              </a:ext>
            </a:extLst>
          </p:cNvPr>
          <p:cNvSpPr/>
          <p:nvPr/>
        </p:nvSpPr>
        <p:spPr>
          <a:xfrm>
            <a:off x="6913372" y="4395059"/>
            <a:ext cx="1167897" cy="116789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688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4A9BFE10-02BF-A796-A2E1-65CD9FE9B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604" y="1829332"/>
            <a:ext cx="762881" cy="762881"/>
          </a:xfrm>
          <a:prstGeom prst="rect">
            <a:avLst/>
          </a:prstGeom>
        </p:spPr>
      </p:pic>
      <p:pic>
        <p:nvPicPr>
          <p:cNvPr id="68" name="Picture 6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52F44021-08D4-4F8B-A8A7-C3BF12302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141" y="1740092"/>
            <a:ext cx="961452" cy="961452"/>
          </a:xfrm>
          <a:prstGeom prst="rect">
            <a:avLst/>
          </a:prstGeom>
        </p:spPr>
      </p:pic>
      <p:pic>
        <p:nvPicPr>
          <p:cNvPr id="70" name="Picture 69" descr="A close-up of a logo&#10;&#10;AI-generated content may be incorrect.">
            <a:extLst>
              <a:ext uri="{FF2B5EF4-FFF2-40B4-BE49-F238E27FC236}">
                <a16:creationId xmlns:a16="http://schemas.microsoft.com/office/drawing/2014/main" id="{7B0CAD36-AF21-4076-E313-CDD938A5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229" y="1736247"/>
            <a:ext cx="949050" cy="949050"/>
          </a:xfrm>
          <a:prstGeom prst="rect">
            <a:avLst/>
          </a:prstGeom>
        </p:spPr>
      </p:pic>
      <p:pic>
        <p:nvPicPr>
          <p:cNvPr id="72" name="Picture 71" descr="A black and green logo&#10;&#10;AI-generated content may be incorrect.">
            <a:extLst>
              <a:ext uri="{FF2B5EF4-FFF2-40B4-BE49-F238E27FC236}">
                <a16:creationId xmlns:a16="http://schemas.microsoft.com/office/drawing/2014/main" id="{5E455319-029A-177A-346A-FB440F256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616" y="1736247"/>
            <a:ext cx="983929" cy="983929"/>
          </a:xfrm>
          <a:prstGeom prst="rect">
            <a:avLst/>
          </a:prstGeom>
        </p:spPr>
      </p:pic>
      <p:pic>
        <p:nvPicPr>
          <p:cNvPr id="74" name="Picture 73" descr="A white and gold logo&#10;&#10;AI-generated content may be incorrect.">
            <a:extLst>
              <a:ext uri="{FF2B5EF4-FFF2-40B4-BE49-F238E27FC236}">
                <a16:creationId xmlns:a16="http://schemas.microsoft.com/office/drawing/2014/main" id="{BFD21445-5AE7-4E2F-9AB5-8A16B6C52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6926" y="1751563"/>
            <a:ext cx="933734" cy="933734"/>
          </a:xfrm>
          <a:prstGeom prst="rect">
            <a:avLst/>
          </a:prstGeom>
        </p:spPr>
      </p:pic>
      <p:pic>
        <p:nvPicPr>
          <p:cNvPr id="76" name="Picture 75" descr="A logo for a hotel&#10;&#10;AI-generated content may be incorrect.">
            <a:extLst>
              <a:ext uri="{FF2B5EF4-FFF2-40B4-BE49-F238E27FC236}">
                <a16:creationId xmlns:a16="http://schemas.microsoft.com/office/drawing/2014/main" id="{B0F1ED55-9BC7-DFE4-4B9F-3AFE1E4C5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118" y="1774713"/>
            <a:ext cx="892593" cy="892593"/>
          </a:xfrm>
          <a:prstGeom prst="rect">
            <a:avLst/>
          </a:prstGeom>
        </p:spPr>
      </p:pic>
      <p:pic>
        <p:nvPicPr>
          <p:cNvPr id="78" name="Picture 77" descr="A logo for a company&#10;&#10;AI-generated content may be incorrect.">
            <a:extLst>
              <a:ext uri="{FF2B5EF4-FFF2-40B4-BE49-F238E27FC236}">
                <a16:creationId xmlns:a16="http://schemas.microsoft.com/office/drawing/2014/main" id="{E5385377-64F0-B037-5047-88AADF12B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1832" y="1805048"/>
            <a:ext cx="811448" cy="811448"/>
          </a:xfrm>
          <a:prstGeom prst="rect">
            <a:avLst/>
          </a:prstGeom>
        </p:spPr>
      </p:pic>
      <p:pic>
        <p:nvPicPr>
          <p:cNvPr id="80" name="Picture 79" descr="A blue and white logo&#10;&#10;AI-generated content may be incorrect.">
            <a:extLst>
              <a:ext uri="{FF2B5EF4-FFF2-40B4-BE49-F238E27FC236}">
                <a16:creationId xmlns:a16="http://schemas.microsoft.com/office/drawing/2014/main" id="{4F1D89CA-2B77-626F-E7BE-0166161CDB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6411" y="3072861"/>
            <a:ext cx="1054100" cy="1054100"/>
          </a:xfrm>
          <a:prstGeom prst="rect">
            <a:avLst/>
          </a:prstGeom>
        </p:spPr>
      </p:pic>
      <p:pic>
        <p:nvPicPr>
          <p:cNvPr id="82" name="Picture 81" descr="A logo with text and blue lines&#10;&#10;AI-generated content may be incorrect.">
            <a:extLst>
              <a:ext uri="{FF2B5EF4-FFF2-40B4-BE49-F238E27FC236}">
                <a16:creationId xmlns:a16="http://schemas.microsoft.com/office/drawing/2014/main" id="{8CCCCB23-DC7E-B999-2AB2-B29C51F098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6100" y="3133490"/>
            <a:ext cx="939800" cy="939800"/>
          </a:xfrm>
          <a:prstGeom prst="rect">
            <a:avLst/>
          </a:prstGeom>
        </p:spPr>
      </p:pic>
      <p:pic>
        <p:nvPicPr>
          <p:cNvPr id="84" name="Picture 83" descr="A logo for a company&#10;&#10;AI-generated content may be incorrect.">
            <a:extLst>
              <a:ext uri="{FF2B5EF4-FFF2-40B4-BE49-F238E27FC236}">
                <a16:creationId xmlns:a16="http://schemas.microsoft.com/office/drawing/2014/main" id="{B755B44B-427B-5555-7A71-88AD734579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1857" y="3138901"/>
            <a:ext cx="922020" cy="922020"/>
          </a:xfrm>
          <a:prstGeom prst="rect">
            <a:avLst/>
          </a:prstGeom>
        </p:spPr>
      </p:pic>
      <p:pic>
        <p:nvPicPr>
          <p:cNvPr id="86" name="Picture 8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AACAA1F-FE68-5B12-327A-3CB47FEC8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6077" y="3138945"/>
            <a:ext cx="921933" cy="921933"/>
          </a:xfrm>
          <a:prstGeom prst="rect">
            <a:avLst/>
          </a:prstGeom>
        </p:spPr>
      </p:pic>
      <p:pic>
        <p:nvPicPr>
          <p:cNvPr id="88" name="Picture 87" descr="A logo with a ladder in a square&#10;&#10;AI-generated content may be incorrect.">
            <a:extLst>
              <a:ext uri="{FF2B5EF4-FFF2-40B4-BE49-F238E27FC236}">
                <a16:creationId xmlns:a16="http://schemas.microsoft.com/office/drawing/2014/main" id="{5933BE1F-1B51-D68D-6B02-09DC570400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9936" y="3044799"/>
            <a:ext cx="1033780" cy="1033780"/>
          </a:xfrm>
          <a:prstGeom prst="rect">
            <a:avLst/>
          </a:prstGeom>
        </p:spPr>
      </p:pic>
      <p:pic>
        <p:nvPicPr>
          <p:cNvPr id="92" name="Picture 91" descr="A logo with black text&#10;&#10;AI-generated content may be incorrect.">
            <a:extLst>
              <a:ext uri="{FF2B5EF4-FFF2-40B4-BE49-F238E27FC236}">
                <a16:creationId xmlns:a16="http://schemas.microsoft.com/office/drawing/2014/main" id="{B4D97578-D3BD-68F4-1714-B44E23793E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3826" y="3111357"/>
            <a:ext cx="942443" cy="942443"/>
          </a:xfrm>
          <a:prstGeom prst="rect">
            <a:avLst/>
          </a:prstGeom>
        </p:spPr>
      </p:pic>
      <p:pic>
        <p:nvPicPr>
          <p:cNvPr id="94" name="Picture 93" descr="A close-up of a logo&#10;&#10;AI-generated content may be incorrect.">
            <a:extLst>
              <a:ext uri="{FF2B5EF4-FFF2-40B4-BE49-F238E27FC236}">
                <a16:creationId xmlns:a16="http://schemas.microsoft.com/office/drawing/2014/main" id="{73C1FF80-1000-07DD-5438-BF248AFCF2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15071" y="4516521"/>
            <a:ext cx="924970" cy="924970"/>
          </a:xfrm>
          <a:prstGeom prst="rect">
            <a:avLst/>
          </a:prstGeom>
        </p:spPr>
      </p:pic>
      <p:pic>
        <p:nvPicPr>
          <p:cNvPr id="96" name="Picture 95" descr="A close-up of a logo&#10;&#10;AI-generated content may be incorrect.">
            <a:extLst>
              <a:ext uri="{FF2B5EF4-FFF2-40B4-BE49-F238E27FC236}">
                <a16:creationId xmlns:a16="http://schemas.microsoft.com/office/drawing/2014/main" id="{4A91EA0F-647A-16B6-BD93-B98C80FB98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6360" y="4532710"/>
            <a:ext cx="892593" cy="892593"/>
          </a:xfrm>
          <a:prstGeom prst="rect">
            <a:avLst/>
          </a:prstGeom>
        </p:spPr>
      </p:pic>
      <p:pic>
        <p:nvPicPr>
          <p:cNvPr id="98" name="Picture 97" descr="A logo with dots and letters&#10;&#10;AI-generated content may be incorrect.">
            <a:extLst>
              <a:ext uri="{FF2B5EF4-FFF2-40B4-BE49-F238E27FC236}">
                <a16:creationId xmlns:a16="http://schemas.microsoft.com/office/drawing/2014/main" id="{7BC156B4-F9FA-36D9-AE63-7827001E64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41753" y="3048848"/>
            <a:ext cx="1024442" cy="1024442"/>
          </a:xfrm>
          <a:prstGeom prst="rect">
            <a:avLst/>
          </a:prstGeom>
        </p:spPr>
      </p:pic>
      <p:pic>
        <p:nvPicPr>
          <p:cNvPr id="100" name="Picture 99" descr="A logo for a real estate development company&#10;&#10;AI-generated content may be incorrect.">
            <a:extLst>
              <a:ext uri="{FF2B5EF4-FFF2-40B4-BE49-F238E27FC236}">
                <a16:creationId xmlns:a16="http://schemas.microsoft.com/office/drawing/2014/main" id="{16F394CB-89D1-9A21-1571-9D31979D18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2810" y="4477703"/>
            <a:ext cx="1002608" cy="1002608"/>
          </a:xfrm>
          <a:prstGeom prst="rect">
            <a:avLst/>
          </a:prstGeom>
        </p:spPr>
      </p:pic>
      <p:pic>
        <p:nvPicPr>
          <p:cNvPr id="104" name="Picture 103" descr="A logo with black text&#10;&#10;AI-generated content may be incorrect.">
            <a:extLst>
              <a:ext uri="{FF2B5EF4-FFF2-40B4-BE49-F238E27FC236}">
                <a16:creationId xmlns:a16="http://schemas.microsoft.com/office/drawing/2014/main" id="{BD5342E6-6B0B-194F-1FBD-3A7A8946DCB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50197" y="4523176"/>
            <a:ext cx="931074" cy="931074"/>
          </a:xfrm>
          <a:prstGeom prst="rect">
            <a:avLst/>
          </a:prstGeom>
        </p:spPr>
      </p:pic>
      <p:pic>
        <p:nvPicPr>
          <p:cNvPr id="106" name="Picture 105" descr="A black and white logo&#10;&#10;AI-generated content may be incorrect.">
            <a:extLst>
              <a:ext uri="{FF2B5EF4-FFF2-40B4-BE49-F238E27FC236}">
                <a16:creationId xmlns:a16="http://schemas.microsoft.com/office/drawing/2014/main" id="{2408B987-8B2D-9480-90BB-065568D788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74862" y="4516521"/>
            <a:ext cx="853967" cy="853967"/>
          </a:xfrm>
          <a:prstGeom prst="rect">
            <a:avLst/>
          </a:prstGeom>
        </p:spPr>
      </p:pic>
      <p:pic>
        <p:nvPicPr>
          <p:cNvPr id="108" name="Picture 107" descr="A logo of a company&#10;&#10;AI-generated content may be incorrect.">
            <a:extLst>
              <a:ext uri="{FF2B5EF4-FFF2-40B4-BE49-F238E27FC236}">
                <a16:creationId xmlns:a16="http://schemas.microsoft.com/office/drawing/2014/main" id="{71F4BA1C-E7FB-F48F-4A89-F771D57643E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97604" y="4463960"/>
            <a:ext cx="1066519" cy="1066519"/>
          </a:xfrm>
          <a:prstGeom prst="rect">
            <a:avLst/>
          </a:prstGeom>
        </p:spPr>
      </p:pic>
      <p:pic>
        <p:nvPicPr>
          <p:cNvPr id="110" name="Picture 109" descr="A logo with black text&#10;&#10;AI-generated content may be incorrect.">
            <a:extLst>
              <a:ext uri="{FF2B5EF4-FFF2-40B4-BE49-F238E27FC236}">
                <a16:creationId xmlns:a16="http://schemas.microsoft.com/office/drawing/2014/main" id="{1DBF6CCD-CDB7-B94A-0F7B-E30AC6C6544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77183" y="4440327"/>
            <a:ext cx="1020440" cy="1020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A2EB1C-297F-9C96-4F33-D8A2B7B7E7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B1F010-EA4D-5268-FE57-E21ADD0878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539A0F-3545-2488-A45D-0C1CD6A4A683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113987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E758E-54F0-339A-561B-C5C7462A9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9839BE8-B487-D7EC-8667-6DB5BB6A98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latin typeface="Montserrat" pitchFamily="2" charset="77"/>
              </a:rPr>
              <a:t>12 | PROPERTY SHOP INVESTMENT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" pitchFamily="2" charset="77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01A90A-1F97-611F-1780-9460FC86DCB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286001" y="930791"/>
            <a:ext cx="6932950" cy="54983"/>
          </a:xfrm>
          <a:prstGeom prst="line">
            <a:avLst/>
          </a:prstGeom>
          <a:ln>
            <a:solidFill>
              <a:srgbClr val="2729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E5A0F0E-9072-4865-CD4E-EFB69EE6E674}"/>
              </a:ext>
            </a:extLst>
          </p:cNvPr>
          <p:cNvSpPr txBox="1"/>
          <p:nvPr/>
        </p:nvSpPr>
        <p:spPr>
          <a:xfrm>
            <a:off x="607913" y="669181"/>
            <a:ext cx="1678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72962"/>
                </a:solidFill>
                <a:latin typeface="Montserrat" pitchFamily="2" charset="77"/>
              </a:rPr>
              <a:t>LISTING</a:t>
            </a:r>
            <a:endParaRPr lang="en-JO" sz="2800" b="1" dirty="0">
              <a:solidFill>
                <a:srgbClr val="272962"/>
              </a:solidFill>
              <a:latin typeface="Montserrat" pitchFamily="2" charset="77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E6E5320-8089-4407-C649-EA6EFB4384BB}"/>
              </a:ext>
            </a:extLst>
          </p:cNvPr>
          <p:cNvSpPr/>
          <p:nvPr/>
        </p:nvSpPr>
        <p:spPr>
          <a:xfrm>
            <a:off x="935267" y="1763851"/>
            <a:ext cx="3869510" cy="3869510"/>
          </a:xfrm>
          <a:prstGeom prst="ellipse">
            <a:avLst/>
          </a:prstGeom>
          <a:solidFill>
            <a:srgbClr val="F159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E6A5F43-F6CC-BC49-EA7D-D79582D81AA6}"/>
              </a:ext>
            </a:extLst>
          </p:cNvPr>
          <p:cNvSpPr/>
          <p:nvPr/>
        </p:nvSpPr>
        <p:spPr>
          <a:xfrm>
            <a:off x="1363225" y="2764466"/>
            <a:ext cx="3013594" cy="3013594"/>
          </a:xfrm>
          <a:prstGeom prst="ellipse">
            <a:avLst/>
          </a:prstGeom>
          <a:solidFill>
            <a:srgbClr val="272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391DCF4-8D20-85C9-6CDE-F1D19538F09F}"/>
              </a:ext>
            </a:extLst>
          </p:cNvPr>
          <p:cNvSpPr/>
          <p:nvPr/>
        </p:nvSpPr>
        <p:spPr>
          <a:xfrm>
            <a:off x="1772761" y="3608186"/>
            <a:ext cx="2169874" cy="2169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8FAE4E-E993-2851-F1CF-B11F9043ADD5}"/>
              </a:ext>
            </a:extLst>
          </p:cNvPr>
          <p:cNvSpPr txBox="1"/>
          <p:nvPr/>
        </p:nvSpPr>
        <p:spPr>
          <a:xfrm>
            <a:off x="2119584" y="4419966"/>
            <a:ext cx="164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u="none" strike="noStrike" dirty="0">
                <a:solidFill>
                  <a:srgbClr val="333333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$154M | 4.5K</a:t>
            </a:r>
            <a:endParaRPr lang="en-US" b="1" dirty="0">
              <a:solidFill>
                <a:srgbClr val="333333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47F0CE-BD4F-C2DC-6D75-482BF27C934F}"/>
              </a:ext>
            </a:extLst>
          </p:cNvPr>
          <p:cNvSpPr txBox="1"/>
          <p:nvPr/>
        </p:nvSpPr>
        <p:spPr>
          <a:xfrm>
            <a:off x="2166223" y="3107180"/>
            <a:ext cx="1407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u="none" strike="noStrike" dirty="0">
                <a:solidFill>
                  <a:schemeClr val="bg1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$3B | 90K</a:t>
            </a:r>
            <a:endParaRPr lang="en-US" b="1" dirty="0">
              <a:solidFill>
                <a:schemeClr val="bg1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E84B92-1285-005D-EA94-6263B63FCAC9}"/>
              </a:ext>
            </a:extLst>
          </p:cNvPr>
          <p:cNvSpPr txBox="1"/>
          <p:nvPr/>
        </p:nvSpPr>
        <p:spPr>
          <a:xfrm>
            <a:off x="2038679" y="2118352"/>
            <a:ext cx="166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b="1" u="none" strike="noStrike" dirty="0">
                <a:solidFill>
                  <a:schemeClr val="bg1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$12B | 355K</a:t>
            </a:r>
            <a:endParaRPr lang="en-US" b="1" dirty="0">
              <a:solidFill>
                <a:schemeClr val="bg1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F653B1-5C33-B0BC-FB6A-1B1C6F2920FB}"/>
              </a:ext>
            </a:extLst>
          </p:cNvPr>
          <p:cNvSpPr txBox="1"/>
          <p:nvPr/>
        </p:nvSpPr>
        <p:spPr>
          <a:xfrm>
            <a:off x="2323654" y="4809524"/>
            <a:ext cx="1068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200" b="1" u="none" strike="noStrike" dirty="0">
                <a:solidFill>
                  <a:srgbClr val="F15928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SOM (5%)</a:t>
            </a:r>
            <a:endParaRPr lang="en-US" b="1" dirty="0">
              <a:solidFill>
                <a:srgbClr val="F15928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31191A-3680-700E-4889-017F86B0DF14}"/>
              </a:ext>
            </a:extLst>
          </p:cNvPr>
          <p:cNvSpPr txBox="1"/>
          <p:nvPr/>
        </p:nvSpPr>
        <p:spPr>
          <a:xfrm>
            <a:off x="5789597" y="1853847"/>
            <a:ext cx="3128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200" b="1" u="none" strike="noStrike" dirty="0">
                <a:solidFill>
                  <a:srgbClr val="272962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AUTONOMOUS ROBOTICS INTEGRATION</a:t>
            </a:r>
            <a:endParaRPr lang="en-US" sz="1200" b="1" dirty="0">
              <a:solidFill>
                <a:srgbClr val="272962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2C164D-0154-B89C-C69E-6DCC8C99EEBD}"/>
              </a:ext>
            </a:extLst>
          </p:cNvPr>
          <p:cNvSpPr txBox="1"/>
          <p:nvPr/>
        </p:nvSpPr>
        <p:spPr>
          <a:xfrm>
            <a:off x="5789597" y="2899045"/>
            <a:ext cx="270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200" b="1" u="none" strike="noStrike" dirty="0">
                <a:solidFill>
                  <a:srgbClr val="272962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AI-DRIVEN VISUAL INTELLIGENCE</a:t>
            </a:r>
            <a:endParaRPr lang="en-US" sz="1200" b="1" dirty="0">
              <a:solidFill>
                <a:srgbClr val="272962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1235FB-CCBC-6E6C-B9CA-EE770BE06A0B}"/>
              </a:ext>
            </a:extLst>
          </p:cNvPr>
          <p:cNvSpPr txBox="1"/>
          <p:nvPr/>
        </p:nvSpPr>
        <p:spPr>
          <a:xfrm>
            <a:off x="5789598" y="3925812"/>
            <a:ext cx="1978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200" b="1" u="none" strike="noStrike" dirty="0">
                <a:solidFill>
                  <a:srgbClr val="272962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FULL ASSET VISIBILITY</a:t>
            </a:r>
            <a:endParaRPr lang="en-US" sz="1200" b="1" dirty="0">
              <a:solidFill>
                <a:srgbClr val="272962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E310E3A-4E6E-436D-A41E-91813E553B01}"/>
              </a:ext>
            </a:extLst>
          </p:cNvPr>
          <p:cNvSpPr txBox="1"/>
          <p:nvPr/>
        </p:nvSpPr>
        <p:spPr>
          <a:xfrm>
            <a:off x="5789597" y="4902557"/>
            <a:ext cx="2268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200" b="1" u="none" strike="noStrike" dirty="0">
                <a:solidFill>
                  <a:srgbClr val="272962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SINGLE SOURCE OF TRUTH</a:t>
            </a:r>
            <a:endParaRPr lang="en-US" sz="1200" b="1" dirty="0">
              <a:solidFill>
                <a:srgbClr val="272962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498173F-E164-718B-FA95-8270FA07D540}"/>
              </a:ext>
            </a:extLst>
          </p:cNvPr>
          <p:cNvSpPr txBox="1"/>
          <p:nvPr/>
        </p:nvSpPr>
        <p:spPr>
          <a:xfrm>
            <a:off x="5789597" y="2315512"/>
            <a:ext cx="2989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JO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F4F2A3-0BEB-ADCC-6678-7538A268C194}"/>
              </a:ext>
            </a:extLst>
          </p:cNvPr>
          <p:cNvSpPr txBox="1"/>
          <p:nvPr/>
        </p:nvSpPr>
        <p:spPr>
          <a:xfrm>
            <a:off x="5789597" y="3335322"/>
            <a:ext cx="2989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JO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92BFA11-FA70-C1A8-AF5E-126333C4E83A}"/>
              </a:ext>
            </a:extLst>
          </p:cNvPr>
          <p:cNvSpPr txBox="1"/>
          <p:nvPr/>
        </p:nvSpPr>
        <p:spPr>
          <a:xfrm>
            <a:off x="5789597" y="4221224"/>
            <a:ext cx="2989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JO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1E074C-C60D-FA97-9F99-E3C627A5E8AC}"/>
              </a:ext>
            </a:extLst>
          </p:cNvPr>
          <p:cNvSpPr txBox="1"/>
          <p:nvPr/>
        </p:nvSpPr>
        <p:spPr>
          <a:xfrm>
            <a:off x="5789597" y="5327829"/>
            <a:ext cx="2989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JO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E279665-7650-1F06-578F-F7644AC998F4}"/>
              </a:ext>
            </a:extLst>
          </p:cNvPr>
          <p:cNvSpPr txBox="1"/>
          <p:nvPr/>
        </p:nvSpPr>
        <p:spPr>
          <a:xfrm>
            <a:off x="8966683" y="1853847"/>
            <a:ext cx="3128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200" b="1" u="none" strike="noStrike" dirty="0">
                <a:solidFill>
                  <a:srgbClr val="272962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AUTONOMOUS ROBOTICS INTEGRATION</a:t>
            </a:r>
            <a:endParaRPr lang="en-US" sz="1200" b="1" dirty="0">
              <a:solidFill>
                <a:srgbClr val="272962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B5B56D0-AACF-4AD7-DD61-27C51B0A26C0}"/>
              </a:ext>
            </a:extLst>
          </p:cNvPr>
          <p:cNvSpPr txBox="1"/>
          <p:nvPr/>
        </p:nvSpPr>
        <p:spPr>
          <a:xfrm>
            <a:off x="8966683" y="2899045"/>
            <a:ext cx="2706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200" b="1" u="none" strike="noStrike" dirty="0">
                <a:solidFill>
                  <a:srgbClr val="272962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AI-DRIVEN VISUAL INTELLIGENCE</a:t>
            </a:r>
            <a:endParaRPr lang="en-US" sz="1200" b="1" dirty="0">
              <a:solidFill>
                <a:srgbClr val="272962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25D06F-838D-736B-D8EB-CF4C96C834FE}"/>
              </a:ext>
            </a:extLst>
          </p:cNvPr>
          <p:cNvSpPr txBox="1"/>
          <p:nvPr/>
        </p:nvSpPr>
        <p:spPr>
          <a:xfrm>
            <a:off x="8966684" y="3925812"/>
            <a:ext cx="1978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200" b="1" u="none" strike="noStrike" dirty="0">
                <a:solidFill>
                  <a:srgbClr val="272962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FULL ASSET VISIBILITY</a:t>
            </a:r>
            <a:endParaRPr lang="en-US" sz="1200" b="1" dirty="0">
              <a:solidFill>
                <a:srgbClr val="272962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BDCC9BA-41FB-2227-38AA-BF7359F4B109}"/>
              </a:ext>
            </a:extLst>
          </p:cNvPr>
          <p:cNvSpPr txBox="1"/>
          <p:nvPr/>
        </p:nvSpPr>
        <p:spPr>
          <a:xfrm>
            <a:off x="8966683" y="4902557"/>
            <a:ext cx="2268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200" b="1" u="none" strike="noStrike" dirty="0">
                <a:solidFill>
                  <a:srgbClr val="272962"/>
                </a:solidFill>
                <a:effectLst/>
                <a:latin typeface="Montserrat SemiBold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SINGLE SOURCE OF TRUTH</a:t>
            </a:r>
            <a:endParaRPr lang="en-US" sz="1200" b="1" dirty="0">
              <a:solidFill>
                <a:srgbClr val="272962"/>
              </a:solidFill>
              <a:effectLst/>
              <a:latin typeface="Montserrat SemiBold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36251A1-132D-60BF-40CD-B87B93CDF30E}"/>
              </a:ext>
            </a:extLst>
          </p:cNvPr>
          <p:cNvSpPr txBox="1"/>
          <p:nvPr/>
        </p:nvSpPr>
        <p:spPr>
          <a:xfrm>
            <a:off x="8966683" y="2315512"/>
            <a:ext cx="2989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JO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5E1687A-FEE2-319E-7248-85AA1343F748}"/>
              </a:ext>
            </a:extLst>
          </p:cNvPr>
          <p:cNvSpPr txBox="1"/>
          <p:nvPr/>
        </p:nvSpPr>
        <p:spPr>
          <a:xfrm>
            <a:off x="8966683" y="3335322"/>
            <a:ext cx="2989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JO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953F7E-D76A-1E51-03E4-FDB423053A83}"/>
              </a:ext>
            </a:extLst>
          </p:cNvPr>
          <p:cNvSpPr txBox="1"/>
          <p:nvPr/>
        </p:nvSpPr>
        <p:spPr>
          <a:xfrm>
            <a:off x="8966683" y="4221224"/>
            <a:ext cx="2989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JO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91C2E22-ECEE-DD5A-6698-93A564285C75}"/>
              </a:ext>
            </a:extLst>
          </p:cNvPr>
          <p:cNvSpPr txBox="1"/>
          <p:nvPr/>
        </p:nvSpPr>
        <p:spPr>
          <a:xfrm>
            <a:off x="8966683" y="5327829"/>
            <a:ext cx="2989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endParaRPr lang="en-JO" sz="105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4BB835-6E8F-0D1C-6FF5-EB77D051BE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5E613-5C13-69AE-D702-A1E36BD80D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B682E-F865-F6BA-631C-38C59E5E8B01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3467814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33D7B-1562-6DC9-A3A5-C9D7CF4D3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w angle view of a building&#10;&#10;AI-generated content may be incorrect.">
            <a:extLst>
              <a:ext uri="{FF2B5EF4-FFF2-40B4-BE49-F238E27FC236}">
                <a16:creationId xmlns:a16="http://schemas.microsoft.com/office/drawing/2014/main" id="{5F399F11-BEFE-2891-442E-03550C0275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8CC99-FB01-6FCD-C790-87A907976D57}"/>
              </a:ext>
            </a:extLst>
          </p:cNvPr>
          <p:cNvSpPr txBox="1"/>
          <p:nvPr/>
        </p:nvSpPr>
        <p:spPr>
          <a:xfrm>
            <a:off x="5010276" y="820270"/>
            <a:ext cx="4588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72962"/>
                </a:solidFill>
                <a:latin typeface="Montserrat" pitchFamily="2" charset="77"/>
              </a:rPr>
              <a:t>THANK YOU</a:t>
            </a:r>
            <a:endParaRPr lang="en-JO" sz="4800" b="1" dirty="0">
              <a:solidFill>
                <a:srgbClr val="272962"/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08000F-1ACA-106D-6728-CD2A5A391641}"/>
              </a:ext>
            </a:extLst>
          </p:cNvPr>
          <p:cNvSpPr txBox="1"/>
          <p:nvPr/>
        </p:nvSpPr>
        <p:spPr>
          <a:xfrm>
            <a:off x="5010276" y="1562490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72962"/>
                </a:solidFill>
                <a:latin typeface="Montserrat" pitchFamily="2" charset="77"/>
              </a:rPr>
              <a:t>Presentation Templates</a:t>
            </a:r>
            <a:endParaRPr lang="en-JO" sz="2800" dirty="0">
              <a:solidFill>
                <a:srgbClr val="272962"/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44FEA4-9764-57A0-2EF5-4E94FDB8CE0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18" y="5447836"/>
            <a:ext cx="892884" cy="815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A4A5E4-BB06-3EEF-2D1A-997A256C44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34873" y="6263078"/>
            <a:ext cx="29571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3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8B6E1-FC5C-1F91-1617-65D1E4396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900" y="2233016"/>
            <a:ext cx="1975380" cy="98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0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FDDCE7B-1259-9471-6E80-6081918A9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90" y="-1169234"/>
            <a:ext cx="12192000" cy="802723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755432B-7983-E798-E4ED-37FBA10DCC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9980" y="0"/>
            <a:ext cx="12192000" cy="6858000"/>
          </a:xfrm>
          <a:prstGeom prst="rect">
            <a:avLst/>
          </a:prstGeom>
          <a:solidFill>
            <a:srgbClr val="272962">
              <a:alpha val="9251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5A052-D68C-9D40-1449-56054FD9E54E}"/>
              </a:ext>
            </a:extLst>
          </p:cNvPr>
          <p:cNvSpPr txBox="1"/>
          <p:nvPr/>
        </p:nvSpPr>
        <p:spPr>
          <a:xfrm>
            <a:off x="607912" y="669181"/>
            <a:ext cx="2293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itchFamily="2" charset="77"/>
              </a:rPr>
              <a:t>AGENDA</a:t>
            </a:r>
            <a:endParaRPr lang="en-JO" sz="3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0772F-9962-DA55-C2EC-693ABB3640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solidFill>
                  <a:schemeClr val="bg1"/>
                </a:solidFill>
                <a:latin typeface="Montserrat" pitchFamily="2" charset="77"/>
              </a:rPr>
              <a:t>01 | PROPERTY SHOP INVESTMENT</a:t>
            </a:r>
            <a:endParaRPr lang="en-US" sz="105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8512A1-8099-6052-E458-610FE114D0A9}"/>
              </a:ext>
            </a:extLst>
          </p:cNvPr>
          <p:cNvCxnSpPr>
            <a:cxnSpLocks/>
          </p:cNvCxnSpPr>
          <p:nvPr/>
        </p:nvCxnSpPr>
        <p:spPr>
          <a:xfrm>
            <a:off x="2826195" y="985774"/>
            <a:ext cx="63927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FD06D4-AE8B-B510-C8BE-60F44AE599C3}"/>
              </a:ext>
            </a:extLst>
          </p:cNvPr>
          <p:cNvSpPr txBox="1"/>
          <p:nvPr/>
        </p:nvSpPr>
        <p:spPr>
          <a:xfrm>
            <a:off x="607913" y="1601939"/>
            <a:ext cx="1104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/>
            </a:pPr>
            <a:r>
              <a:rPr lang="en-US" sz="6000" dirty="0">
                <a:solidFill>
                  <a:schemeClr val="bg1"/>
                </a:solidFill>
                <a:latin typeface="Montserrat ExtraLight" pitchFamily="2" charset="77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075E99-C524-57D1-E5C3-5C2C95263A73}"/>
              </a:ext>
            </a:extLst>
          </p:cNvPr>
          <p:cNvSpPr txBox="1"/>
          <p:nvPr/>
        </p:nvSpPr>
        <p:spPr>
          <a:xfrm>
            <a:off x="4134885" y="1601939"/>
            <a:ext cx="130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/>
            </a:pPr>
            <a:r>
              <a:rPr lang="en-US" sz="6000" dirty="0">
                <a:solidFill>
                  <a:schemeClr val="bg1"/>
                </a:solidFill>
                <a:latin typeface="Montserrat ExtraLight" pitchFamily="2" charset="77"/>
              </a:rPr>
              <a:t>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3CB69-8936-2438-D3FD-FF12379A3400}"/>
              </a:ext>
            </a:extLst>
          </p:cNvPr>
          <p:cNvSpPr txBox="1"/>
          <p:nvPr/>
        </p:nvSpPr>
        <p:spPr>
          <a:xfrm>
            <a:off x="7676369" y="1601939"/>
            <a:ext cx="130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/>
            </a:pPr>
            <a:r>
              <a:rPr lang="en-US" sz="6000" dirty="0">
                <a:solidFill>
                  <a:schemeClr val="bg1"/>
                </a:solidFill>
                <a:latin typeface="Montserrat ExtraLight" pitchFamily="2" charset="77"/>
              </a:rPr>
              <a:t>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0CFFBB-BB3E-D2B7-7F68-DC1EEDE01F36}"/>
              </a:ext>
            </a:extLst>
          </p:cNvPr>
          <p:cNvSpPr txBox="1"/>
          <p:nvPr/>
        </p:nvSpPr>
        <p:spPr>
          <a:xfrm>
            <a:off x="5362061" y="1957803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SERVICES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EF183B-889F-AB3F-8256-CE2BEB15349B}"/>
              </a:ext>
            </a:extLst>
          </p:cNvPr>
          <p:cNvSpPr txBox="1"/>
          <p:nvPr/>
        </p:nvSpPr>
        <p:spPr>
          <a:xfrm>
            <a:off x="8875256" y="1955881"/>
            <a:ext cx="1247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PROJECTS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EE2405-BF26-F0A3-5EC7-AD8496E527B8}"/>
              </a:ext>
            </a:extLst>
          </p:cNvPr>
          <p:cNvSpPr txBox="1"/>
          <p:nvPr/>
        </p:nvSpPr>
        <p:spPr>
          <a:xfrm>
            <a:off x="607912" y="2824562"/>
            <a:ext cx="1670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/>
            </a:pPr>
            <a:r>
              <a:rPr lang="en-US" sz="6000" dirty="0">
                <a:solidFill>
                  <a:schemeClr val="bg1"/>
                </a:solidFill>
                <a:latin typeface="Montserrat ExtraLight" pitchFamily="2" charset="77"/>
              </a:rPr>
              <a:t>04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2D601F-5FA1-5DCA-FE95-06EDF88C4D46}"/>
              </a:ext>
            </a:extLst>
          </p:cNvPr>
          <p:cNvSpPr txBox="1"/>
          <p:nvPr/>
        </p:nvSpPr>
        <p:spPr>
          <a:xfrm>
            <a:off x="4134884" y="2824562"/>
            <a:ext cx="130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/>
            </a:pPr>
            <a:r>
              <a:rPr lang="en-US" sz="6000" dirty="0">
                <a:solidFill>
                  <a:schemeClr val="bg1"/>
                </a:solidFill>
                <a:latin typeface="Montserrat ExtraLight" pitchFamily="2" charset="77"/>
              </a:rPr>
              <a:t>05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F6759F-A9F2-1879-5332-C0B423812DAA}"/>
              </a:ext>
            </a:extLst>
          </p:cNvPr>
          <p:cNvSpPr txBox="1"/>
          <p:nvPr/>
        </p:nvSpPr>
        <p:spPr>
          <a:xfrm>
            <a:off x="7676368" y="2824562"/>
            <a:ext cx="1694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/>
            </a:pPr>
            <a:r>
              <a:rPr lang="en-US" sz="6000" dirty="0">
                <a:solidFill>
                  <a:schemeClr val="bg1"/>
                </a:solidFill>
                <a:latin typeface="Montserrat ExtraLight" pitchFamily="2" charset="77"/>
              </a:rPr>
              <a:t>06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D82D08-5DBC-BF0E-93E2-92B4A51C1596}"/>
              </a:ext>
            </a:extLst>
          </p:cNvPr>
          <p:cNvSpPr txBox="1"/>
          <p:nvPr/>
        </p:nvSpPr>
        <p:spPr>
          <a:xfrm>
            <a:off x="1855042" y="3167940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CASE STUDY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07E1C0-D592-B6E5-D6C1-202CA05A9283}"/>
              </a:ext>
            </a:extLst>
          </p:cNvPr>
          <p:cNvSpPr txBox="1"/>
          <p:nvPr/>
        </p:nvSpPr>
        <p:spPr>
          <a:xfrm>
            <a:off x="607912" y="4234051"/>
            <a:ext cx="1670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/>
            </a:pPr>
            <a:r>
              <a:rPr lang="en-US" sz="6000" dirty="0">
                <a:solidFill>
                  <a:schemeClr val="bg1"/>
                </a:solidFill>
                <a:latin typeface="Montserrat ExtraLight" pitchFamily="2" charset="77"/>
              </a:rPr>
              <a:t>07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4F94DA-8066-CA5D-A77A-572A7A99FE29}"/>
              </a:ext>
            </a:extLst>
          </p:cNvPr>
          <p:cNvSpPr txBox="1"/>
          <p:nvPr/>
        </p:nvSpPr>
        <p:spPr>
          <a:xfrm>
            <a:off x="4134884" y="4234051"/>
            <a:ext cx="130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/>
            </a:pPr>
            <a:r>
              <a:rPr lang="en-US" sz="6000" dirty="0">
                <a:solidFill>
                  <a:schemeClr val="bg1"/>
                </a:solidFill>
                <a:latin typeface="Montserrat ExtraLight" pitchFamily="2" charset="77"/>
              </a:rPr>
              <a:t>08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7CE44C-2FCD-F9A9-4800-CB7101A69CA1}"/>
              </a:ext>
            </a:extLst>
          </p:cNvPr>
          <p:cNvSpPr txBox="1"/>
          <p:nvPr/>
        </p:nvSpPr>
        <p:spPr>
          <a:xfrm>
            <a:off x="7676368" y="4234051"/>
            <a:ext cx="1694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/>
            </a:pPr>
            <a:r>
              <a:rPr lang="en-US" sz="6000" dirty="0">
                <a:solidFill>
                  <a:schemeClr val="bg1"/>
                </a:solidFill>
                <a:latin typeface="Montserrat ExtraLight" pitchFamily="2" charset="77"/>
              </a:rPr>
              <a:t>09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818B4E-509F-53A3-1F99-C33ACB84AD6C}"/>
              </a:ext>
            </a:extLst>
          </p:cNvPr>
          <p:cNvSpPr txBox="1"/>
          <p:nvPr/>
        </p:nvSpPr>
        <p:spPr>
          <a:xfrm>
            <a:off x="1855042" y="4577429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CASE STUDY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359C37-0BE6-36BB-B4E7-2F22331F2FE0}"/>
              </a:ext>
            </a:extLst>
          </p:cNvPr>
          <p:cNvSpPr txBox="1"/>
          <p:nvPr/>
        </p:nvSpPr>
        <p:spPr>
          <a:xfrm>
            <a:off x="1855042" y="1923033"/>
            <a:ext cx="1653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INTRODUCTION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728E2C-C813-2CA8-6E1E-A901D0E87B1C}"/>
              </a:ext>
            </a:extLst>
          </p:cNvPr>
          <p:cNvSpPr txBox="1"/>
          <p:nvPr/>
        </p:nvSpPr>
        <p:spPr>
          <a:xfrm>
            <a:off x="5362061" y="3162516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WHY PSI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F0CC09-E6EE-FBCA-D5F3-5A7F4B58D5EE}"/>
              </a:ext>
            </a:extLst>
          </p:cNvPr>
          <p:cNvSpPr txBox="1"/>
          <p:nvPr/>
        </p:nvSpPr>
        <p:spPr>
          <a:xfrm>
            <a:off x="5362061" y="4588890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ABOUT PSI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1C967E1-EF28-5802-4540-E3ED8BA8BB18}"/>
              </a:ext>
            </a:extLst>
          </p:cNvPr>
          <p:cNvSpPr txBox="1"/>
          <p:nvPr/>
        </p:nvSpPr>
        <p:spPr>
          <a:xfrm>
            <a:off x="8875255" y="3190739"/>
            <a:ext cx="2157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OUR  DEPARTMENT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7F500B-1ECC-87DB-9EEC-3CE1579E5719}"/>
              </a:ext>
            </a:extLst>
          </p:cNvPr>
          <p:cNvSpPr txBox="1"/>
          <p:nvPr/>
        </p:nvSpPr>
        <p:spPr>
          <a:xfrm>
            <a:off x="8875256" y="4566871"/>
            <a:ext cx="1247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CONTACT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2BB850D-CC5D-E355-C169-CBC2FA5BC8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D1FD35-1FAE-1056-6B9F-AE876BC811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22" y="6007425"/>
            <a:ext cx="561878" cy="5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3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238A641-799C-89B8-E284-B8605737A2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latin typeface="Montserrat" pitchFamily="2" charset="77"/>
              </a:rPr>
              <a:t>02 | PROPERTY SHOP INVESTMENT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" pitchFamily="2" charset="77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AB0D39-E574-3E36-9910-563E7C0811AD}"/>
              </a:ext>
            </a:extLst>
          </p:cNvPr>
          <p:cNvCxnSpPr>
            <a:cxnSpLocks/>
          </p:cNvCxnSpPr>
          <p:nvPr/>
        </p:nvCxnSpPr>
        <p:spPr>
          <a:xfrm>
            <a:off x="2826195" y="985774"/>
            <a:ext cx="6392756" cy="0"/>
          </a:xfrm>
          <a:prstGeom prst="line">
            <a:avLst/>
          </a:prstGeom>
          <a:ln>
            <a:solidFill>
              <a:srgbClr val="2729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FD9A5E1-00A7-B30A-61D4-9C10A61DFA47}"/>
              </a:ext>
            </a:extLst>
          </p:cNvPr>
          <p:cNvSpPr txBox="1"/>
          <p:nvPr/>
        </p:nvSpPr>
        <p:spPr>
          <a:xfrm>
            <a:off x="607912" y="669181"/>
            <a:ext cx="2293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72962"/>
                </a:solidFill>
                <a:latin typeface="Montserrat" pitchFamily="2" charset="77"/>
              </a:rPr>
              <a:t>ABOUT US</a:t>
            </a:r>
            <a:endParaRPr lang="en-JO" sz="2800" b="1" dirty="0">
              <a:solidFill>
                <a:srgbClr val="272962"/>
              </a:solidFill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A4F0F2-5238-5187-1CC1-E383BB74518D}"/>
              </a:ext>
            </a:extLst>
          </p:cNvPr>
          <p:cNvSpPr txBox="1"/>
          <p:nvPr/>
        </p:nvSpPr>
        <p:spPr>
          <a:xfrm>
            <a:off x="607912" y="2274838"/>
            <a:ext cx="488937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272962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Property Shop Investment (PSI) </a:t>
            </a:r>
          </a:p>
          <a:p>
            <a:pPr>
              <a:buNone/>
            </a:pPr>
            <a:endParaRPr lang="en-US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is a leading real estate company based in the United Arab Emirates, specializing in property sales, leasing, and management. With a strong commitment to excellence and innovation, </a:t>
            </a:r>
          </a:p>
          <a:p>
            <a:pPr>
              <a:buNone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PSI offers tailored real estate solutions that cater to the diverse needs of investors, homeowners, and tenants.</a:t>
            </a:r>
          </a:p>
          <a:p>
            <a:endParaRPr lang="en-JO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F43985E-44CC-9327-E720-2F683B2AB8C1}"/>
              </a:ext>
            </a:extLst>
          </p:cNvPr>
          <p:cNvSpPr/>
          <p:nvPr/>
        </p:nvSpPr>
        <p:spPr>
          <a:xfrm>
            <a:off x="6353487" y="1499098"/>
            <a:ext cx="1929902" cy="1929902"/>
          </a:xfrm>
          <a:prstGeom prst="ellipse">
            <a:avLst/>
          </a:prstGeom>
          <a:noFill/>
          <a:ln>
            <a:solidFill>
              <a:srgbClr val="F159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A9E1FB-E607-A4AB-A5F4-B9834267C983}"/>
              </a:ext>
            </a:extLst>
          </p:cNvPr>
          <p:cNvSpPr/>
          <p:nvPr/>
        </p:nvSpPr>
        <p:spPr>
          <a:xfrm>
            <a:off x="9822828" y="4040593"/>
            <a:ext cx="1462550" cy="1462550"/>
          </a:xfrm>
          <a:prstGeom prst="ellipse">
            <a:avLst/>
          </a:prstGeom>
          <a:noFill/>
          <a:ln>
            <a:solidFill>
              <a:srgbClr val="F159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82A0EB-8056-2B18-0CDF-8E3994AB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716" y="1354857"/>
            <a:ext cx="4130166" cy="4517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CAA3B-657B-39C6-6D42-EC66B2747D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8E61B-6FF8-CA1F-AFBC-BBAD35247D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3322" y="6007425"/>
            <a:ext cx="561878" cy="51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4E978-6EBB-3382-5A04-0BB52F8BAE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BB924-3281-4630-3FD3-9ED6536B8FBD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248131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43AE1-C9DC-5519-1F3A-AB328A3FC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CBBD6-7E67-3A8C-5E55-DFE594D75F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1578"/>
            <a:ext cx="12192000" cy="70895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A0D1E8-08A5-60BC-BEB7-A740FAB27C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561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solidFill>
                  <a:schemeClr val="bg1"/>
                </a:solidFill>
                <a:latin typeface="Montserrat" pitchFamily="2" charset="77"/>
              </a:rPr>
              <a:t>03 | PROPERTY SHOP INVESTMENT</a:t>
            </a:r>
            <a:endParaRPr lang="en-US" sz="105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BEB6C1-6CD9-562F-6875-EE0FE5790383}"/>
              </a:ext>
            </a:extLst>
          </p:cNvPr>
          <p:cNvCxnSpPr>
            <a:cxnSpLocks/>
          </p:cNvCxnSpPr>
          <p:nvPr/>
        </p:nvCxnSpPr>
        <p:spPr>
          <a:xfrm>
            <a:off x="2826195" y="985774"/>
            <a:ext cx="63927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E94FC9-725E-B2CA-1162-0439D6E00020}"/>
              </a:ext>
            </a:extLst>
          </p:cNvPr>
          <p:cNvSpPr txBox="1"/>
          <p:nvPr/>
        </p:nvSpPr>
        <p:spPr>
          <a:xfrm>
            <a:off x="457169" y="742584"/>
            <a:ext cx="229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itchFamily="2" charset="77"/>
              </a:rPr>
              <a:t>HIGHILIGHTS</a:t>
            </a:r>
            <a:endParaRPr lang="en-JO" sz="2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2DE706-572E-3758-2663-8C5E68B7A9F0}"/>
              </a:ext>
            </a:extLst>
          </p:cNvPr>
          <p:cNvSpPr txBox="1"/>
          <p:nvPr/>
        </p:nvSpPr>
        <p:spPr>
          <a:xfrm>
            <a:off x="9234873" y="6263078"/>
            <a:ext cx="29571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3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BC691-747E-AAE9-325E-882A43255291}"/>
              </a:ext>
            </a:extLst>
          </p:cNvPr>
          <p:cNvSpPr txBox="1"/>
          <p:nvPr/>
        </p:nvSpPr>
        <p:spPr>
          <a:xfrm>
            <a:off x="607912" y="4215742"/>
            <a:ext cx="4172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ntserrat" pitchFamily="2" charset="77"/>
              </a:rPr>
              <a:t>PROJECT </a:t>
            </a:r>
          </a:p>
          <a:p>
            <a:r>
              <a:rPr lang="en-US" sz="4800" b="1" dirty="0">
                <a:solidFill>
                  <a:schemeClr val="bg1"/>
                </a:solidFill>
                <a:latin typeface="Montserrat" pitchFamily="2" charset="77"/>
              </a:rPr>
              <a:t>HIGHLIGHTS</a:t>
            </a:r>
            <a:endParaRPr lang="en-JO" sz="48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75705-F383-67D1-12C1-3F0CC9A3D342}"/>
              </a:ext>
            </a:extLst>
          </p:cNvPr>
          <p:cNvSpPr txBox="1"/>
          <p:nvPr/>
        </p:nvSpPr>
        <p:spPr>
          <a:xfrm>
            <a:off x="646012" y="3846410"/>
            <a:ext cx="429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Sample Project: Waterfront Towers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71D31-C998-D510-59EC-0C9389B14FCB}"/>
              </a:ext>
            </a:extLst>
          </p:cNvPr>
          <p:cNvSpPr txBox="1"/>
          <p:nvPr/>
        </p:nvSpPr>
        <p:spPr>
          <a:xfrm>
            <a:off x="7821828" y="1749982"/>
            <a:ext cx="2316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O" sz="3600" dirty="0">
                <a:solidFill>
                  <a:schemeClr val="bg1"/>
                </a:solidFill>
                <a:latin typeface="Montserrat" pitchFamily="2" charset="77"/>
              </a:rPr>
              <a:t>12 M AED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21194-29CF-1674-A567-40BACE60910D}"/>
              </a:ext>
            </a:extLst>
          </p:cNvPr>
          <p:cNvSpPr txBox="1"/>
          <p:nvPr/>
        </p:nvSpPr>
        <p:spPr>
          <a:xfrm>
            <a:off x="7821828" y="2410049"/>
            <a:ext cx="4047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</a:rPr>
              <a:t>Discover a curated selection of luxury residences, modern apartments, </a:t>
            </a:r>
            <a:endParaRPr lang="en-JO" sz="14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00676-6742-705F-45EC-11FE8579F1D9}"/>
              </a:ext>
            </a:extLst>
          </p:cNvPr>
          <p:cNvSpPr txBox="1"/>
          <p:nvPr/>
        </p:nvSpPr>
        <p:spPr>
          <a:xfrm>
            <a:off x="7821828" y="3623690"/>
            <a:ext cx="2359941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O" sz="3600" dirty="0">
                <a:solidFill>
                  <a:schemeClr val="bg1"/>
                </a:solidFill>
                <a:latin typeface="Montserrat" pitchFamily="2" charset="77"/>
              </a:rPr>
              <a:t>10 M AED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C3B65-21BF-CC98-DFC3-031B7DBF7FC8}"/>
              </a:ext>
            </a:extLst>
          </p:cNvPr>
          <p:cNvSpPr txBox="1"/>
          <p:nvPr/>
        </p:nvSpPr>
        <p:spPr>
          <a:xfrm>
            <a:off x="7821828" y="4225000"/>
            <a:ext cx="3793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Or investing, our expert team is here 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to guide you every step of the way.</a:t>
            </a:r>
            <a:endParaRPr lang="en-JO" sz="1400" dirty="0">
              <a:solidFill>
                <a:schemeClr val="bg1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F3D06-430F-CADB-16C5-F3EB578838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948892-EBF7-E65A-1FFC-539C9A7750B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22" y="6007425"/>
            <a:ext cx="561878" cy="513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561D9-9CE0-43AA-F957-B8E171F00126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chemeClr val="bg1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2086368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28524-E391-3028-11B9-04002ADAA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83FC7EA3-0891-91A4-6D92-9E92925EC9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latin typeface="Montserrat" pitchFamily="2" charset="77"/>
              </a:rPr>
              <a:t>04 | PROPERTY SHOP INVESTMENT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" pitchFamily="2" charset="77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C19EE6-6877-A99A-03AB-DE6EAC10991A}"/>
              </a:ext>
            </a:extLst>
          </p:cNvPr>
          <p:cNvCxnSpPr>
            <a:cxnSpLocks/>
          </p:cNvCxnSpPr>
          <p:nvPr/>
        </p:nvCxnSpPr>
        <p:spPr>
          <a:xfrm>
            <a:off x="2524991" y="985774"/>
            <a:ext cx="6693960" cy="0"/>
          </a:xfrm>
          <a:prstGeom prst="line">
            <a:avLst/>
          </a:prstGeom>
          <a:ln>
            <a:solidFill>
              <a:srgbClr val="2729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7DB25E-737E-60B2-E17F-265E1D612010}"/>
              </a:ext>
            </a:extLst>
          </p:cNvPr>
          <p:cNvSpPr txBox="1"/>
          <p:nvPr/>
        </p:nvSpPr>
        <p:spPr>
          <a:xfrm>
            <a:off x="607912" y="669181"/>
            <a:ext cx="2293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72962"/>
                </a:solidFill>
                <a:latin typeface="Montserrat" pitchFamily="2" charset="77"/>
              </a:rPr>
              <a:t>WHY PSI</a:t>
            </a:r>
            <a:endParaRPr lang="en-JO" sz="2800" b="1" dirty="0">
              <a:solidFill>
                <a:srgbClr val="272962"/>
              </a:solidFill>
              <a:latin typeface="Montserrat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CAF3A8-E54A-C9E8-73BC-74835F186CA0}"/>
              </a:ext>
            </a:extLst>
          </p:cNvPr>
          <p:cNvSpPr txBox="1"/>
          <p:nvPr/>
        </p:nvSpPr>
        <p:spPr>
          <a:xfrm>
            <a:off x="607912" y="2274838"/>
            <a:ext cx="48893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272962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Property Shop Investment (PSI) </a:t>
            </a:r>
          </a:p>
          <a:p>
            <a:pPr>
              <a:buNone/>
            </a:pPr>
            <a:endParaRPr lang="en-US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Founded on the principles of trust, transparency, and customer-centricity, </a:t>
            </a:r>
          </a:p>
          <a:p>
            <a:pPr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PSI has built a solid reputation for delivering high-quality services and creating value in the real estate market. </a:t>
            </a:r>
          </a:p>
          <a:p>
            <a:pPr>
              <a:buNone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>
              <a:buNone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Our professional team combines deep market knowledge with cutting-edge technology to ensure a seamless and rewarding real estate experience.</a:t>
            </a:r>
            <a:endParaRPr lang="en-JO" sz="1600" dirty="0"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DA0958-64EB-1468-60A4-1EAEF87FA895}"/>
              </a:ext>
            </a:extLst>
          </p:cNvPr>
          <p:cNvSpPr txBox="1"/>
          <p:nvPr/>
        </p:nvSpPr>
        <p:spPr>
          <a:xfrm>
            <a:off x="9234873" y="6263078"/>
            <a:ext cx="29571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3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EFDC48-75EB-E0E8-3760-E966D5C716AE}"/>
              </a:ext>
            </a:extLst>
          </p:cNvPr>
          <p:cNvSpPr/>
          <p:nvPr/>
        </p:nvSpPr>
        <p:spPr>
          <a:xfrm>
            <a:off x="10115785" y="3526025"/>
            <a:ext cx="1468303" cy="1468303"/>
          </a:xfrm>
          <a:prstGeom prst="ellipse">
            <a:avLst/>
          </a:prstGeom>
          <a:noFill/>
          <a:ln>
            <a:solidFill>
              <a:srgbClr val="F159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220D6-FB18-5EBD-BB48-325AE7630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683" y="1678512"/>
            <a:ext cx="6500247" cy="54235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EBF24-78D2-8FF4-AC96-591B9666C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630" y="2404783"/>
            <a:ext cx="4251917" cy="2346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7D53F2-03BD-BDA5-461F-21EF3AE02F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8D4888-1808-7B94-5869-6AEF34AD95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1219E-25E4-7E5D-3233-DAFD80690358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324548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2E6CC-F351-EFA6-B1DE-7618E97ED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59A6C438-566B-10C9-6BF7-B73F2C39C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53" y="234895"/>
            <a:ext cx="13581025" cy="63077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AB2B94-C66D-EB39-32BB-953C222FFF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5928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ABDA20-4AF7-6269-6895-6643FFE13E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solidFill>
                  <a:schemeClr val="bg1"/>
                </a:solidFill>
                <a:latin typeface="Montserrat" pitchFamily="2" charset="77"/>
              </a:rPr>
              <a:t>05 | PROPERTY SHOP INVESTMENT</a:t>
            </a:r>
            <a:endParaRPr lang="en-US" sz="1050" dirty="0">
              <a:solidFill>
                <a:schemeClr val="bg1"/>
              </a:solidFill>
              <a:effectLst/>
              <a:latin typeface="Montserrat" pitchFamily="2" charset="77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6178A3-5483-062B-7926-9EE9A644026B}"/>
              </a:ext>
            </a:extLst>
          </p:cNvPr>
          <p:cNvCxnSpPr>
            <a:cxnSpLocks/>
          </p:cNvCxnSpPr>
          <p:nvPr/>
        </p:nvCxnSpPr>
        <p:spPr>
          <a:xfrm>
            <a:off x="2826195" y="985774"/>
            <a:ext cx="63927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F5CD51-065F-2245-BD89-8C579B538286}"/>
              </a:ext>
            </a:extLst>
          </p:cNvPr>
          <p:cNvSpPr txBox="1"/>
          <p:nvPr/>
        </p:nvSpPr>
        <p:spPr>
          <a:xfrm>
            <a:off x="607912" y="742584"/>
            <a:ext cx="229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itchFamily="2" charset="77"/>
              </a:rPr>
              <a:t>HIGHILIGHTS</a:t>
            </a:r>
            <a:endParaRPr lang="en-JO" sz="2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1C1194-EA47-8BD2-CDBC-7C73BC2AC996}"/>
              </a:ext>
            </a:extLst>
          </p:cNvPr>
          <p:cNvSpPr/>
          <p:nvPr/>
        </p:nvSpPr>
        <p:spPr>
          <a:xfrm>
            <a:off x="4757402" y="2813483"/>
            <a:ext cx="2724444" cy="272444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A5044D-06FF-AE08-18AD-B99E866A740E}"/>
              </a:ext>
            </a:extLst>
          </p:cNvPr>
          <p:cNvCxnSpPr>
            <a:cxnSpLocks/>
          </p:cNvCxnSpPr>
          <p:nvPr/>
        </p:nvCxnSpPr>
        <p:spPr>
          <a:xfrm flipH="1">
            <a:off x="1009122" y="4175705"/>
            <a:ext cx="36219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F7072D-A8D3-BE1A-4BCE-2EF34BFCBD01}"/>
              </a:ext>
            </a:extLst>
          </p:cNvPr>
          <p:cNvCxnSpPr>
            <a:cxnSpLocks/>
          </p:cNvCxnSpPr>
          <p:nvPr/>
        </p:nvCxnSpPr>
        <p:spPr>
          <a:xfrm flipH="1">
            <a:off x="7590018" y="4175705"/>
            <a:ext cx="40180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3F580991-A546-0E61-3489-80F120C14714}"/>
              </a:ext>
            </a:extLst>
          </p:cNvPr>
          <p:cNvSpPr/>
          <p:nvPr/>
        </p:nvSpPr>
        <p:spPr>
          <a:xfrm>
            <a:off x="890544" y="4314266"/>
            <a:ext cx="954741" cy="954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FCDFE8F-AFEA-C937-6BD0-0EA3D6299754}"/>
              </a:ext>
            </a:extLst>
          </p:cNvPr>
          <p:cNvSpPr/>
          <p:nvPr/>
        </p:nvSpPr>
        <p:spPr>
          <a:xfrm>
            <a:off x="890544" y="2970019"/>
            <a:ext cx="954741" cy="954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3FD27D-C1F0-D027-6D27-530A606B8E53}"/>
              </a:ext>
            </a:extLst>
          </p:cNvPr>
          <p:cNvSpPr/>
          <p:nvPr/>
        </p:nvSpPr>
        <p:spPr>
          <a:xfrm>
            <a:off x="10623479" y="4314266"/>
            <a:ext cx="954741" cy="954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AA501B6-C9A1-D450-EA8B-543987E2B912}"/>
              </a:ext>
            </a:extLst>
          </p:cNvPr>
          <p:cNvSpPr/>
          <p:nvPr/>
        </p:nvSpPr>
        <p:spPr>
          <a:xfrm>
            <a:off x="10623479" y="2970019"/>
            <a:ext cx="954741" cy="954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982619-7FEF-D26A-F28E-6CAF029C450F}"/>
              </a:ext>
            </a:extLst>
          </p:cNvPr>
          <p:cNvSpPr txBox="1"/>
          <p:nvPr/>
        </p:nvSpPr>
        <p:spPr>
          <a:xfrm>
            <a:off x="1971590" y="3116330"/>
            <a:ext cx="25235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euis</a:t>
            </a:r>
            <a:endParaRPr lang="en-JO" sz="1100" dirty="0">
              <a:solidFill>
                <a:schemeClr val="bg1"/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E16E08-822F-2459-E96C-6379C4318F61}"/>
              </a:ext>
            </a:extLst>
          </p:cNvPr>
          <p:cNvSpPr txBox="1"/>
          <p:nvPr/>
        </p:nvSpPr>
        <p:spPr>
          <a:xfrm>
            <a:off x="1971590" y="4466828"/>
            <a:ext cx="25235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euis</a:t>
            </a:r>
            <a:endParaRPr lang="en-JO" sz="1100" dirty="0">
              <a:solidFill>
                <a:schemeClr val="bg1"/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C82783-E442-F0BA-1CB2-4D774DD7C9C9}"/>
              </a:ext>
            </a:extLst>
          </p:cNvPr>
          <p:cNvSpPr txBox="1"/>
          <p:nvPr/>
        </p:nvSpPr>
        <p:spPr>
          <a:xfrm>
            <a:off x="8006630" y="3116330"/>
            <a:ext cx="25235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euis</a:t>
            </a:r>
            <a:endParaRPr lang="en-JO" sz="1100" dirty="0">
              <a:solidFill>
                <a:schemeClr val="bg1"/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CE7A91-0B6C-4C90-10C3-F45A4E71985E}"/>
              </a:ext>
            </a:extLst>
          </p:cNvPr>
          <p:cNvSpPr txBox="1"/>
          <p:nvPr/>
        </p:nvSpPr>
        <p:spPr>
          <a:xfrm>
            <a:off x="8006630" y="4466828"/>
            <a:ext cx="25235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nonummy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nibh</a:t>
            </a:r>
            <a:r>
              <a:rPr lang="en-US" sz="1100" dirty="0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euis</a:t>
            </a:r>
            <a:endParaRPr lang="en-JO" sz="1100" dirty="0">
              <a:solidFill>
                <a:schemeClr val="bg1"/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3768C7-8FBA-0ECB-D3D7-A03BCAA19852}"/>
              </a:ext>
            </a:extLst>
          </p:cNvPr>
          <p:cNvSpPr txBox="1"/>
          <p:nvPr/>
        </p:nvSpPr>
        <p:spPr>
          <a:xfrm>
            <a:off x="546054" y="1602404"/>
            <a:ext cx="915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Lorem ipsum dolor sit 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</a:rPr>
              <a:t>amet</a:t>
            </a:r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</a:rPr>
              <a:t>consectetuer</a:t>
            </a:r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</a:rPr>
              <a:t>adipiscing</a:t>
            </a:r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</a:rPr>
              <a:t>elit</a:t>
            </a:r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, sed diam 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</a:rPr>
              <a:t>nonummy</a:t>
            </a:r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</a:rPr>
              <a:t>nibh</a:t>
            </a:r>
            <a:r>
              <a:rPr lang="en-US" dirty="0">
                <a:solidFill>
                  <a:schemeClr val="bg1"/>
                </a:solidFill>
                <a:latin typeface="Montserrat Medium" pitchFamily="2" charset="77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Medium" pitchFamily="2" charset="77"/>
              </a:rPr>
              <a:t>euis</a:t>
            </a:r>
            <a:endParaRPr lang="en-JO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0020568-DC17-5092-2317-97F357235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491" y="3591358"/>
            <a:ext cx="1306187" cy="11686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E65B1F2-9B40-76E5-3067-D7E70C147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237" y="3196147"/>
            <a:ext cx="559730" cy="5286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822D1D2-9078-2090-CC8F-856AE8DF3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414" y="4604516"/>
            <a:ext cx="566441" cy="3965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A9EFC87-0647-C239-1B5C-66B32B511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9799" y="3210654"/>
            <a:ext cx="542100" cy="4366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A5F4C9D-AEF3-6858-66D6-55013F3AD8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7006" y="4526779"/>
            <a:ext cx="579159" cy="466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44CE8-A2A7-C60E-1660-1F92686A78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E21FFF-A68A-4710-9432-A39FA63CB7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66" y="6007425"/>
            <a:ext cx="573374" cy="513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2AD8EB-93E5-2857-39DF-53F5825C754F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chemeClr val="bg1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193562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E00E3-B9D7-58DC-38C8-EB970CEBE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37C81F8-C078-01A7-41C0-4542DBA399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latin typeface="Montserrat" pitchFamily="2" charset="77"/>
              </a:rPr>
              <a:t>06 | PROPERTY SHOP INVESTMENT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" pitchFamily="2" charset="77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A3249B-4457-EA75-B783-2819AA729B14}"/>
              </a:ext>
            </a:extLst>
          </p:cNvPr>
          <p:cNvCxnSpPr>
            <a:cxnSpLocks/>
          </p:cNvCxnSpPr>
          <p:nvPr/>
        </p:nvCxnSpPr>
        <p:spPr>
          <a:xfrm>
            <a:off x="2524991" y="985774"/>
            <a:ext cx="6693960" cy="0"/>
          </a:xfrm>
          <a:prstGeom prst="line">
            <a:avLst/>
          </a:prstGeom>
          <a:ln>
            <a:solidFill>
              <a:srgbClr val="2729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295EF11-52A3-5BCC-7FFD-2C223D0AF18A}"/>
              </a:ext>
            </a:extLst>
          </p:cNvPr>
          <p:cNvSpPr txBox="1"/>
          <p:nvPr/>
        </p:nvSpPr>
        <p:spPr>
          <a:xfrm>
            <a:off x="607912" y="669181"/>
            <a:ext cx="2293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72962"/>
                </a:solidFill>
                <a:latin typeface="Montserrat" pitchFamily="2" charset="77"/>
              </a:rPr>
              <a:t>ANALYSE</a:t>
            </a:r>
            <a:endParaRPr lang="en-JO" sz="2800" b="1" dirty="0">
              <a:solidFill>
                <a:srgbClr val="272962"/>
              </a:solidFill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82E3F-121F-97E5-84A7-805091FFF820}"/>
              </a:ext>
            </a:extLst>
          </p:cNvPr>
          <p:cNvSpPr/>
          <p:nvPr/>
        </p:nvSpPr>
        <p:spPr>
          <a:xfrm>
            <a:off x="7156187" y="3994052"/>
            <a:ext cx="862353" cy="1489707"/>
          </a:xfrm>
          <a:prstGeom prst="rect">
            <a:avLst/>
          </a:prstGeom>
          <a:solidFill>
            <a:srgbClr val="27296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4F8A42-D14D-50D2-93BD-63799C192659}"/>
              </a:ext>
            </a:extLst>
          </p:cNvPr>
          <p:cNvSpPr/>
          <p:nvPr/>
        </p:nvSpPr>
        <p:spPr>
          <a:xfrm>
            <a:off x="8246015" y="3592052"/>
            <a:ext cx="866148" cy="1891708"/>
          </a:xfrm>
          <a:prstGeom prst="rect">
            <a:avLst/>
          </a:prstGeom>
          <a:solidFill>
            <a:srgbClr val="27296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B81B96-AA61-F701-32E0-7ED512E5421E}"/>
              </a:ext>
            </a:extLst>
          </p:cNvPr>
          <p:cNvSpPr/>
          <p:nvPr/>
        </p:nvSpPr>
        <p:spPr>
          <a:xfrm>
            <a:off x="9339638" y="3232984"/>
            <a:ext cx="859191" cy="2250777"/>
          </a:xfrm>
          <a:prstGeom prst="rect">
            <a:avLst/>
          </a:prstGeom>
          <a:solidFill>
            <a:srgbClr val="27296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3926C8-EA38-58FE-66C9-44EA75A37EAF}"/>
              </a:ext>
            </a:extLst>
          </p:cNvPr>
          <p:cNvSpPr/>
          <p:nvPr/>
        </p:nvSpPr>
        <p:spPr>
          <a:xfrm>
            <a:off x="10321236" y="2714947"/>
            <a:ext cx="869250" cy="2796792"/>
          </a:xfrm>
          <a:prstGeom prst="rect">
            <a:avLst/>
          </a:prstGeom>
          <a:solidFill>
            <a:srgbClr val="272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60A61E-EA0F-F6E3-B234-0C32A4AB3D45}"/>
              </a:ext>
            </a:extLst>
          </p:cNvPr>
          <p:cNvSpPr txBox="1"/>
          <p:nvPr/>
        </p:nvSpPr>
        <p:spPr>
          <a:xfrm>
            <a:off x="7247040" y="5513221"/>
            <a:ext cx="670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JO" sz="1200" u="none" strike="noStrike" dirty="0">
                <a:solidFill>
                  <a:srgbClr val="333333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2024</a:t>
            </a:r>
            <a:endParaRPr lang="en-JO" sz="1200" dirty="0">
              <a:solidFill>
                <a:srgbClr val="333333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B1B4C-9065-F099-C2DF-01957B88337D}"/>
              </a:ext>
            </a:extLst>
          </p:cNvPr>
          <p:cNvSpPr txBox="1"/>
          <p:nvPr/>
        </p:nvSpPr>
        <p:spPr>
          <a:xfrm>
            <a:off x="8342854" y="5508154"/>
            <a:ext cx="670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JO" sz="1200" u="none" strike="noStrike" dirty="0">
                <a:solidFill>
                  <a:srgbClr val="333333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2026</a:t>
            </a:r>
            <a:endParaRPr lang="en-JO" sz="1200" dirty="0">
              <a:solidFill>
                <a:srgbClr val="333333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51B20-0F9D-F077-6B15-46503613BF5E}"/>
              </a:ext>
            </a:extLst>
          </p:cNvPr>
          <p:cNvSpPr txBox="1"/>
          <p:nvPr/>
        </p:nvSpPr>
        <p:spPr>
          <a:xfrm>
            <a:off x="9425100" y="5511739"/>
            <a:ext cx="670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JO" sz="1200" u="none" strike="noStrike" dirty="0">
                <a:solidFill>
                  <a:srgbClr val="333333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2028</a:t>
            </a:r>
            <a:endParaRPr lang="en-JO" sz="1200" dirty="0">
              <a:solidFill>
                <a:srgbClr val="333333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C931D5-53E1-5FAF-3B6F-3D2F43E0B0E2}"/>
              </a:ext>
            </a:extLst>
          </p:cNvPr>
          <p:cNvSpPr txBox="1"/>
          <p:nvPr/>
        </p:nvSpPr>
        <p:spPr>
          <a:xfrm>
            <a:off x="10420336" y="5511739"/>
            <a:ext cx="670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JO" sz="1200" u="none" strike="noStrike" dirty="0">
                <a:solidFill>
                  <a:srgbClr val="333333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2030</a:t>
            </a:r>
            <a:endParaRPr lang="en-JO" sz="1200" dirty="0">
              <a:solidFill>
                <a:srgbClr val="333333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349EDD-9A20-326E-7C14-B5C3FB537865}"/>
              </a:ext>
            </a:extLst>
          </p:cNvPr>
          <p:cNvSpPr txBox="1"/>
          <p:nvPr/>
        </p:nvSpPr>
        <p:spPr>
          <a:xfrm>
            <a:off x="7197746" y="4263843"/>
            <a:ext cx="77544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400" u="none" strike="noStrike" dirty="0">
                <a:solidFill>
                  <a:srgbClr val="272962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$10</a:t>
            </a:r>
            <a:endParaRPr lang="en-US" sz="1400" dirty="0">
              <a:solidFill>
                <a:srgbClr val="272962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 rtl="0"/>
            <a:r>
              <a:rPr lang="en-US" sz="900" u="none" strike="noStrike" dirty="0">
                <a:solidFill>
                  <a:srgbClr val="272962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TRILLION</a:t>
            </a:r>
            <a:endParaRPr lang="en-US" sz="900" dirty="0">
              <a:solidFill>
                <a:srgbClr val="272962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E0DFAF-0C83-095B-5405-02C8D726C00B}"/>
              </a:ext>
            </a:extLst>
          </p:cNvPr>
          <p:cNvSpPr txBox="1"/>
          <p:nvPr/>
        </p:nvSpPr>
        <p:spPr>
          <a:xfrm>
            <a:off x="10344580" y="2883907"/>
            <a:ext cx="832279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600" u="none" strike="noStrike" dirty="0">
                <a:solidFill>
                  <a:schemeClr val="bg1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$21.09</a:t>
            </a:r>
          </a:p>
          <a:p>
            <a:pPr algn="ctr" rtl="0"/>
            <a:r>
              <a:rPr lang="en-US" sz="1000" u="none" strike="noStrike" dirty="0">
                <a:solidFill>
                  <a:schemeClr val="bg1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TRILLION</a:t>
            </a:r>
            <a:endParaRPr lang="en-US" sz="1000" dirty="0">
              <a:solidFill>
                <a:schemeClr val="bg1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48E2B7-6D77-0E3A-2C8C-BF0D6CF016BD}"/>
              </a:ext>
            </a:extLst>
          </p:cNvPr>
          <p:cNvSpPr/>
          <p:nvPr/>
        </p:nvSpPr>
        <p:spPr>
          <a:xfrm>
            <a:off x="1155041" y="3555168"/>
            <a:ext cx="1799965" cy="1799965"/>
          </a:xfrm>
          <a:prstGeom prst="ellipse">
            <a:avLst/>
          </a:prstGeom>
          <a:noFill/>
          <a:ln w="9525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F281E7-5922-6679-D56D-16B1DE84F8DB}"/>
              </a:ext>
            </a:extLst>
          </p:cNvPr>
          <p:cNvCxnSpPr>
            <a:cxnSpLocks/>
            <a:stCxn id="23" idx="0"/>
            <a:endCxn id="31" idx="0"/>
          </p:cNvCxnSpPr>
          <p:nvPr/>
        </p:nvCxnSpPr>
        <p:spPr>
          <a:xfrm flipV="1">
            <a:off x="2055024" y="3080676"/>
            <a:ext cx="2755634" cy="474492"/>
          </a:xfrm>
          <a:prstGeom prst="line">
            <a:avLst/>
          </a:prstGeom>
          <a:ln w="6350">
            <a:solidFill>
              <a:srgbClr val="3333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296062D-3D44-B1C3-D4FD-C2C9F1B41DB6}"/>
              </a:ext>
            </a:extLst>
          </p:cNvPr>
          <p:cNvCxnSpPr>
            <a:cxnSpLocks/>
            <a:stCxn id="23" idx="4"/>
            <a:endCxn id="31" idx="4"/>
          </p:cNvCxnSpPr>
          <p:nvPr/>
        </p:nvCxnSpPr>
        <p:spPr>
          <a:xfrm>
            <a:off x="2055024" y="5355133"/>
            <a:ext cx="2755634" cy="229863"/>
          </a:xfrm>
          <a:prstGeom prst="line">
            <a:avLst/>
          </a:prstGeom>
          <a:ln w="6350">
            <a:solidFill>
              <a:srgbClr val="3333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450C062-9D4F-67EF-724A-14E935B23875}"/>
              </a:ext>
            </a:extLst>
          </p:cNvPr>
          <p:cNvSpPr txBox="1"/>
          <p:nvPr/>
        </p:nvSpPr>
        <p:spPr>
          <a:xfrm>
            <a:off x="1513970" y="4079842"/>
            <a:ext cx="990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400" u="none" strike="noStrike" dirty="0">
                <a:solidFill>
                  <a:srgbClr val="272962"/>
                </a:solidFill>
                <a:effectLst/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$2.1B</a:t>
            </a:r>
            <a:endParaRPr lang="en-US" sz="2400" dirty="0">
              <a:solidFill>
                <a:srgbClr val="272962"/>
              </a:solidFill>
              <a:effectLst/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 rtl="0"/>
            <a:r>
              <a:rPr lang="en-US" sz="2400" u="none" strike="noStrike" dirty="0">
                <a:solidFill>
                  <a:srgbClr val="272962"/>
                </a:solidFill>
                <a:effectLst/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2024</a:t>
            </a:r>
            <a:endParaRPr lang="en-US" sz="2400" dirty="0">
              <a:solidFill>
                <a:srgbClr val="272962"/>
              </a:solidFill>
              <a:effectLst/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0AD0B2-1FC6-C1A4-D1D0-84F8955C086B}"/>
              </a:ext>
            </a:extLst>
          </p:cNvPr>
          <p:cNvCxnSpPr>
            <a:cxnSpLocks/>
          </p:cNvCxnSpPr>
          <p:nvPr/>
        </p:nvCxnSpPr>
        <p:spPr>
          <a:xfrm>
            <a:off x="6625087" y="3312338"/>
            <a:ext cx="0" cy="2232783"/>
          </a:xfrm>
          <a:prstGeom prst="line">
            <a:avLst/>
          </a:prstGeom>
          <a:ln w="6350">
            <a:solidFill>
              <a:srgbClr val="3333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93457D8-1B65-8C95-C776-F617063707A8}"/>
              </a:ext>
            </a:extLst>
          </p:cNvPr>
          <p:cNvSpPr/>
          <p:nvPr/>
        </p:nvSpPr>
        <p:spPr>
          <a:xfrm>
            <a:off x="3558498" y="3080676"/>
            <a:ext cx="2504320" cy="2504320"/>
          </a:xfrm>
          <a:prstGeom prst="ellipse">
            <a:avLst/>
          </a:prstGeom>
          <a:solidFill>
            <a:srgbClr val="272962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3CD7B9-984B-FDDD-827A-EE335E85537E}"/>
              </a:ext>
            </a:extLst>
          </p:cNvPr>
          <p:cNvSpPr txBox="1"/>
          <p:nvPr/>
        </p:nvSpPr>
        <p:spPr>
          <a:xfrm>
            <a:off x="4138086" y="3833621"/>
            <a:ext cx="13837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3200" u="none" strike="noStrike" dirty="0">
                <a:solidFill>
                  <a:srgbClr val="FFFFFF"/>
                </a:solidFill>
                <a:effectLst/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$11.5B</a:t>
            </a:r>
            <a:endParaRPr lang="en-US" sz="4000" dirty="0">
              <a:effectLst/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 rtl="0"/>
            <a:r>
              <a:rPr lang="en-US" sz="3200" u="none" strike="noStrike" dirty="0">
                <a:solidFill>
                  <a:srgbClr val="FFFFFF"/>
                </a:solidFill>
                <a:effectLst/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2030</a:t>
            </a:r>
            <a:endParaRPr lang="en-US" sz="4000" dirty="0">
              <a:effectLst/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D9A512-A0A0-344C-5775-234AE295EEAF}"/>
              </a:ext>
            </a:extLst>
          </p:cNvPr>
          <p:cNvSpPr txBox="1"/>
          <p:nvPr/>
        </p:nvSpPr>
        <p:spPr>
          <a:xfrm>
            <a:off x="642621" y="1407942"/>
            <a:ext cx="882645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72962"/>
                </a:solidFill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Overview:</a:t>
            </a:r>
          </a:p>
          <a:p>
            <a:endParaRPr lang="en-US" dirty="0">
              <a:solidFill>
                <a:srgbClr val="2729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This chart illustrates the monthly sales performance across three regions: UAE, KSA, 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and Jordan. The data highlights key trends, peaks, and areas needing improvement.</a:t>
            </a:r>
          </a:p>
          <a:p>
            <a:endParaRPr lang="en-US" dirty="0">
              <a:solidFill>
                <a:srgbClr val="272962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08DE6-6DFC-B026-7D01-EDFA02BA4BAE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EE750-227E-B0B5-7755-BAE0883A8C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E3D39-6C50-D855-83F2-599E0DA9F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09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7C0B1-2811-8EEC-DB7D-B887B623E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close-up of a white dome&#10;&#10;AI-generated content may be incorrect.">
            <a:extLst>
              <a:ext uri="{FF2B5EF4-FFF2-40B4-BE49-F238E27FC236}">
                <a16:creationId xmlns:a16="http://schemas.microsoft.com/office/drawing/2014/main" id="{0A5CDB56-5055-9110-DBA8-346D5553D8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956" y="0"/>
            <a:ext cx="5143044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384CE0-E2C2-4D3F-7D2F-C67E2C0B53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latin typeface="Montserrat" pitchFamily="2" charset="77"/>
              </a:rPr>
              <a:t>07 | PROPERTY SHOP INVESTMENT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" pitchFamily="2" charset="77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E11888-9F50-A3A5-0F3F-DB3FDA65449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901145" y="930791"/>
            <a:ext cx="6317806" cy="54983"/>
          </a:xfrm>
          <a:prstGeom prst="line">
            <a:avLst/>
          </a:prstGeom>
          <a:ln>
            <a:solidFill>
              <a:srgbClr val="2729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0189FFB-0549-2F7B-E856-728A5FB7340D}"/>
              </a:ext>
            </a:extLst>
          </p:cNvPr>
          <p:cNvSpPr txBox="1"/>
          <p:nvPr/>
        </p:nvSpPr>
        <p:spPr>
          <a:xfrm>
            <a:off x="607912" y="669181"/>
            <a:ext cx="2293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72962"/>
                </a:solidFill>
                <a:latin typeface="Montserrat" pitchFamily="2" charset="77"/>
              </a:rPr>
              <a:t>OVERVIEW</a:t>
            </a:r>
            <a:endParaRPr lang="en-JO" sz="2800" b="1" dirty="0">
              <a:solidFill>
                <a:srgbClr val="272962"/>
              </a:solidFill>
              <a:latin typeface="Montserra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E048FF-A88F-AA53-9842-85B7872EF593}"/>
              </a:ext>
            </a:extLst>
          </p:cNvPr>
          <p:cNvSpPr txBox="1"/>
          <p:nvPr/>
        </p:nvSpPr>
        <p:spPr>
          <a:xfrm>
            <a:off x="822183" y="2454860"/>
            <a:ext cx="2239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sz="6000" u="none" strike="noStrike" dirty="0">
                <a:solidFill>
                  <a:srgbClr val="272962"/>
                </a:solidFill>
                <a:effectLst/>
                <a:latin typeface="Montserrat Ligh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$10M</a:t>
            </a:r>
            <a:endParaRPr lang="en-US" sz="6000" dirty="0">
              <a:solidFill>
                <a:srgbClr val="272962"/>
              </a:solidFill>
              <a:effectLst/>
              <a:latin typeface="Montserrat Ligh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6852F0-8862-ED4D-E600-F67B30B78B47}"/>
              </a:ext>
            </a:extLst>
          </p:cNvPr>
          <p:cNvSpPr txBox="1"/>
          <p:nvPr/>
        </p:nvSpPr>
        <p:spPr>
          <a:xfrm>
            <a:off x="910348" y="2122555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none" strike="noStrike" dirty="0">
                <a:solidFill>
                  <a:srgbClr val="F15928"/>
                </a:solidFill>
                <a:effectLst/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LEADING</a:t>
            </a:r>
            <a:endParaRPr lang="en-JO" sz="2000" dirty="0">
              <a:solidFill>
                <a:srgbClr val="F15928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BF441-844A-8222-8387-BB6F8B4EF863}"/>
              </a:ext>
            </a:extLst>
          </p:cNvPr>
          <p:cNvSpPr txBox="1"/>
          <p:nvPr/>
        </p:nvSpPr>
        <p:spPr>
          <a:xfrm>
            <a:off x="822183" y="4545227"/>
            <a:ext cx="22781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sz="6000" u="none" strike="noStrike" dirty="0">
                <a:solidFill>
                  <a:srgbClr val="272962"/>
                </a:solidFill>
                <a:effectLst/>
                <a:latin typeface="Montserrat Ligh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500%</a:t>
            </a:r>
            <a:endParaRPr lang="en-US" sz="6000" dirty="0">
              <a:solidFill>
                <a:srgbClr val="272962"/>
              </a:solidFill>
              <a:effectLst/>
              <a:latin typeface="Montserrat Ligh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92EAFF-CB9D-C377-7527-78D2BA098CF8}"/>
              </a:ext>
            </a:extLst>
          </p:cNvPr>
          <p:cNvSpPr txBox="1"/>
          <p:nvPr/>
        </p:nvSpPr>
        <p:spPr>
          <a:xfrm>
            <a:off x="822183" y="4311433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none" strike="noStrike" dirty="0">
                <a:solidFill>
                  <a:srgbClr val="F15928"/>
                </a:solidFill>
                <a:effectLst/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INVEST</a:t>
            </a:r>
            <a:endParaRPr lang="en-JO" sz="2000" dirty="0">
              <a:solidFill>
                <a:srgbClr val="F15928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8A4796-A8C2-C225-0B68-89E45566E8FF}"/>
              </a:ext>
            </a:extLst>
          </p:cNvPr>
          <p:cNvSpPr txBox="1"/>
          <p:nvPr/>
        </p:nvSpPr>
        <p:spPr>
          <a:xfrm>
            <a:off x="3833862" y="2454860"/>
            <a:ext cx="17668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sz="6000" u="none" strike="noStrike" dirty="0">
                <a:solidFill>
                  <a:srgbClr val="272962"/>
                </a:solidFill>
                <a:effectLst/>
                <a:latin typeface="Montserrat Ligh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30%</a:t>
            </a:r>
            <a:endParaRPr lang="en-US" sz="6000" dirty="0">
              <a:solidFill>
                <a:srgbClr val="272962"/>
              </a:solidFill>
              <a:effectLst/>
              <a:latin typeface="Montserrat Ligh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D4A61E-DCCC-06E3-C867-94425684E89A}"/>
              </a:ext>
            </a:extLst>
          </p:cNvPr>
          <p:cNvSpPr txBox="1"/>
          <p:nvPr/>
        </p:nvSpPr>
        <p:spPr>
          <a:xfrm>
            <a:off x="3922027" y="2122555"/>
            <a:ext cx="665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none" strike="noStrike" dirty="0">
                <a:solidFill>
                  <a:srgbClr val="F15928"/>
                </a:solidFill>
                <a:effectLst/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ROI</a:t>
            </a:r>
            <a:endParaRPr lang="en-JO" sz="2000" dirty="0">
              <a:solidFill>
                <a:srgbClr val="F15928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A8BEDA-1589-62CE-D049-EF4F549C896E}"/>
              </a:ext>
            </a:extLst>
          </p:cNvPr>
          <p:cNvSpPr txBox="1"/>
          <p:nvPr/>
        </p:nvSpPr>
        <p:spPr>
          <a:xfrm>
            <a:off x="3833862" y="4545227"/>
            <a:ext cx="26276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sz="6000" u="none" strike="noStrike" dirty="0">
                <a:solidFill>
                  <a:srgbClr val="272962"/>
                </a:solidFill>
                <a:effectLst/>
                <a:latin typeface="Montserrat Ligh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$1,000</a:t>
            </a:r>
            <a:endParaRPr lang="en-US" sz="6000" dirty="0">
              <a:solidFill>
                <a:srgbClr val="272962"/>
              </a:solidFill>
              <a:effectLst/>
              <a:latin typeface="Montserrat Ligh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A8628F-2FAC-FAAA-830D-CC38A1C22DF0}"/>
              </a:ext>
            </a:extLst>
          </p:cNvPr>
          <p:cNvSpPr txBox="1"/>
          <p:nvPr/>
        </p:nvSpPr>
        <p:spPr>
          <a:xfrm>
            <a:off x="3833862" y="4311433"/>
            <a:ext cx="89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none" strike="noStrike" dirty="0">
                <a:solidFill>
                  <a:srgbClr val="F15928"/>
                </a:solidFill>
                <a:effectLst/>
                <a:latin typeface="Montserrat Medium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COST</a:t>
            </a:r>
            <a:endParaRPr lang="en-JO" sz="2000" dirty="0">
              <a:solidFill>
                <a:srgbClr val="F15928"/>
              </a:solidFill>
              <a:latin typeface="Montserrat Medium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55E19-5CBC-474B-D8F2-42A7950953FB}"/>
              </a:ext>
            </a:extLst>
          </p:cNvPr>
          <p:cNvSpPr txBox="1"/>
          <p:nvPr/>
        </p:nvSpPr>
        <p:spPr>
          <a:xfrm>
            <a:off x="4157817" y="6217920"/>
            <a:ext cx="267893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5F0F1A-4F57-4811-012E-5666F39616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081020-9497-7910-581F-E8B56426E0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48928B-D641-A6D3-958D-2BC17B1491CA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2425600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730A3-9A40-0E6A-43AB-2B60E65C4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728A5B3-156D-4277-C6E9-991F8626043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70537" y="854969"/>
            <a:ext cx="2821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1050" dirty="0">
                <a:latin typeface="Montserrat" pitchFamily="2" charset="77"/>
              </a:rPr>
              <a:t>08 | PROPERTY SHOP INVESTMENT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ontserra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72AA4E-E457-9F81-D9E7-CC987C071345}"/>
              </a:ext>
            </a:extLst>
          </p:cNvPr>
          <p:cNvSpPr txBox="1"/>
          <p:nvPr/>
        </p:nvSpPr>
        <p:spPr>
          <a:xfrm>
            <a:off x="607912" y="669181"/>
            <a:ext cx="2293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72962"/>
                </a:solidFill>
                <a:latin typeface="Montserrat" pitchFamily="2" charset="77"/>
              </a:rPr>
              <a:t>OVERVIEW</a:t>
            </a:r>
            <a:endParaRPr lang="en-JO" sz="2800" b="1" dirty="0">
              <a:solidFill>
                <a:srgbClr val="272962"/>
              </a:solidFill>
              <a:latin typeface="Montserrat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334555-19B1-BE57-372C-C7D30A9C3924}"/>
              </a:ext>
            </a:extLst>
          </p:cNvPr>
          <p:cNvSpPr/>
          <p:nvPr/>
        </p:nvSpPr>
        <p:spPr>
          <a:xfrm>
            <a:off x="1540013" y="3492663"/>
            <a:ext cx="1095316" cy="1095316"/>
          </a:xfrm>
          <a:prstGeom prst="ellipse">
            <a:avLst/>
          </a:prstGeom>
          <a:solidFill>
            <a:srgbClr val="272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>
              <a:solidFill>
                <a:srgbClr val="272962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C8E11B-656C-08A7-CCB1-B0B0D8DFB238}"/>
              </a:ext>
            </a:extLst>
          </p:cNvPr>
          <p:cNvSpPr/>
          <p:nvPr/>
        </p:nvSpPr>
        <p:spPr>
          <a:xfrm>
            <a:off x="5341048" y="3492663"/>
            <a:ext cx="1095316" cy="1095316"/>
          </a:xfrm>
          <a:prstGeom prst="ellipse">
            <a:avLst/>
          </a:prstGeom>
          <a:solidFill>
            <a:srgbClr val="F159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EF3F21-7B22-4AAD-3446-09F78A1C2142}"/>
              </a:ext>
            </a:extLst>
          </p:cNvPr>
          <p:cNvSpPr/>
          <p:nvPr/>
        </p:nvSpPr>
        <p:spPr>
          <a:xfrm>
            <a:off x="9151029" y="3492663"/>
            <a:ext cx="1095316" cy="1095316"/>
          </a:xfrm>
          <a:prstGeom prst="ellipse">
            <a:avLst/>
          </a:prstGeom>
          <a:solidFill>
            <a:srgbClr val="2729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6B5FC-8AD1-55B1-23CB-8812A6F99E65}"/>
              </a:ext>
            </a:extLst>
          </p:cNvPr>
          <p:cNvSpPr txBox="1"/>
          <p:nvPr/>
        </p:nvSpPr>
        <p:spPr>
          <a:xfrm>
            <a:off x="1764656" y="3867176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JO" sz="1600" u="none" strike="noStrike" dirty="0">
                <a:solidFill>
                  <a:schemeClr val="bg1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2018</a:t>
            </a:r>
            <a:endParaRPr lang="en-JO" sz="3600" dirty="0">
              <a:solidFill>
                <a:schemeClr val="bg1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8D78E73-DA9E-C7BE-ABD2-3502ACAD7F33}"/>
              </a:ext>
            </a:extLst>
          </p:cNvPr>
          <p:cNvSpPr/>
          <p:nvPr/>
        </p:nvSpPr>
        <p:spPr>
          <a:xfrm>
            <a:off x="1402180" y="3356280"/>
            <a:ext cx="1368079" cy="1368079"/>
          </a:xfrm>
          <a:prstGeom prst="ellipse">
            <a:avLst/>
          </a:prstGeom>
          <a:noFill/>
          <a:ln w="635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5E78EF-C747-1F6F-9459-58505F42DCD6}"/>
              </a:ext>
            </a:extLst>
          </p:cNvPr>
          <p:cNvSpPr/>
          <p:nvPr/>
        </p:nvSpPr>
        <p:spPr>
          <a:xfrm>
            <a:off x="5207038" y="3356279"/>
            <a:ext cx="1368079" cy="1368079"/>
          </a:xfrm>
          <a:prstGeom prst="ellipse">
            <a:avLst/>
          </a:prstGeom>
          <a:noFill/>
          <a:ln w="635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8D7E6-704C-010B-F15C-79C0CE6A28AF}"/>
              </a:ext>
            </a:extLst>
          </p:cNvPr>
          <p:cNvSpPr txBox="1"/>
          <p:nvPr/>
        </p:nvSpPr>
        <p:spPr>
          <a:xfrm>
            <a:off x="5553518" y="3880623"/>
            <a:ext cx="67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JO" sz="1600" u="none" strike="noStrike" dirty="0">
                <a:solidFill>
                  <a:schemeClr val="bg1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2023</a:t>
            </a:r>
            <a:endParaRPr lang="en-JO" sz="1600" dirty="0">
              <a:solidFill>
                <a:schemeClr val="bg1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5EE1B3-70CD-0A75-76BF-985164BE2BE3}"/>
              </a:ext>
            </a:extLst>
          </p:cNvPr>
          <p:cNvSpPr/>
          <p:nvPr/>
        </p:nvSpPr>
        <p:spPr>
          <a:xfrm>
            <a:off x="9011896" y="3356279"/>
            <a:ext cx="1368079" cy="1368079"/>
          </a:xfrm>
          <a:prstGeom prst="ellipse">
            <a:avLst/>
          </a:prstGeom>
          <a:noFill/>
          <a:ln w="6350">
            <a:solidFill>
              <a:srgbClr val="3333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J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A9962-1042-501A-AEDE-632FF434001F}"/>
              </a:ext>
            </a:extLst>
          </p:cNvPr>
          <p:cNvSpPr txBox="1"/>
          <p:nvPr/>
        </p:nvSpPr>
        <p:spPr>
          <a:xfrm>
            <a:off x="9174798" y="3871040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1400" u="none" strike="noStrike" dirty="0">
                <a:solidFill>
                  <a:schemeClr val="bg1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PRESENT</a:t>
            </a:r>
            <a:endParaRPr lang="en-US" dirty="0">
              <a:solidFill>
                <a:schemeClr val="bg1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A29E31-4713-6491-E04D-F40C543ACCC1}"/>
              </a:ext>
            </a:extLst>
          </p:cNvPr>
          <p:cNvCxnSpPr/>
          <p:nvPr/>
        </p:nvCxnSpPr>
        <p:spPr>
          <a:xfrm>
            <a:off x="2950564" y="4071095"/>
            <a:ext cx="20515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C48C77-2786-C72E-4114-4F59F71CC4B2}"/>
              </a:ext>
            </a:extLst>
          </p:cNvPr>
          <p:cNvCxnSpPr/>
          <p:nvPr/>
        </p:nvCxnSpPr>
        <p:spPr>
          <a:xfrm>
            <a:off x="6784009" y="4071095"/>
            <a:ext cx="20515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CC753DC-6454-E509-810A-67893A38A5CF}"/>
              </a:ext>
            </a:extLst>
          </p:cNvPr>
          <p:cNvSpPr txBox="1"/>
          <p:nvPr/>
        </p:nvSpPr>
        <p:spPr>
          <a:xfrm>
            <a:off x="1434436" y="2512014"/>
            <a:ext cx="1303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000" u="none" strike="noStrike" dirty="0">
                <a:solidFill>
                  <a:srgbClr val="272962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PSI</a:t>
            </a:r>
          </a:p>
          <a:p>
            <a:pPr algn="ctr" rtl="0"/>
            <a:r>
              <a:rPr lang="en-US" sz="2000" u="none" strike="noStrike" dirty="0">
                <a:solidFill>
                  <a:srgbClr val="272962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ORIGINS</a:t>
            </a:r>
            <a:endParaRPr lang="en-US" sz="2000" dirty="0">
              <a:solidFill>
                <a:srgbClr val="272962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FA20A7-4B83-8773-B540-DA4BF941A04A}"/>
              </a:ext>
            </a:extLst>
          </p:cNvPr>
          <p:cNvSpPr txBox="1"/>
          <p:nvPr/>
        </p:nvSpPr>
        <p:spPr>
          <a:xfrm>
            <a:off x="5328064" y="2531490"/>
            <a:ext cx="1106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000" u="none" strike="noStrike" dirty="0">
                <a:solidFill>
                  <a:srgbClr val="F15928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PSI</a:t>
            </a:r>
          </a:p>
          <a:p>
            <a:pPr algn="ctr" rtl="0"/>
            <a:r>
              <a:rPr lang="en-US" sz="2000" u="none" strike="noStrike" dirty="0">
                <a:solidFill>
                  <a:srgbClr val="F15928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TODAY</a:t>
            </a:r>
            <a:endParaRPr lang="en-US" sz="2000" dirty="0">
              <a:solidFill>
                <a:srgbClr val="F15928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D117F-E562-17DB-617D-44A172FB84C6}"/>
              </a:ext>
            </a:extLst>
          </p:cNvPr>
          <p:cNvSpPr txBox="1"/>
          <p:nvPr/>
        </p:nvSpPr>
        <p:spPr>
          <a:xfrm>
            <a:off x="8756125" y="2512014"/>
            <a:ext cx="1853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000" u="none" strike="noStrike" dirty="0">
                <a:solidFill>
                  <a:srgbClr val="272962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VISION FOR </a:t>
            </a:r>
          </a:p>
          <a:p>
            <a:pPr algn="ctr" rtl="0"/>
            <a:r>
              <a:rPr lang="en-US" sz="2000" u="none" strike="noStrike" dirty="0">
                <a:solidFill>
                  <a:srgbClr val="272962"/>
                </a:solidFill>
                <a:effectLst/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THE FUTURE</a:t>
            </a:r>
            <a:endParaRPr lang="en-US" sz="2000" dirty="0">
              <a:solidFill>
                <a:srgbClr val="272962"/>
              </a:solidFill>
              <a:effectLst/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246C15-E980-61BF-767C-B38320D639F8}"/>
              </a:ext>
            </a:extLst>
          </p:cNvPr>
          <p:cNvSpPr txBox="1"/>
          <p:nvPr/>
        </p:nvSpPr>
        <p:spPr>
          <a:xfrm>
            <a:off x="913931" y="4904801"/>
            <a:ext cx="234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</a:t>
            </a:r>
            <a:endParaRPr lang="en-JO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3A8D5F-44F5-9F8A-F7CF-57102214E1D5}"/>
              </a:ext>
            </a:extLst>
          </p:cNvPr>
          <p:cNvSpPr txBox="1"/>
          <p:nvPr/>
        </p:nvSpPr>
        <p:spPr>
          <a:xfrm>
            <a:off x="4591409" y="4904801"/>
            <a:ext cx="234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</a:t>
            </a:r>
            <a:endParaRPr lang="en-JO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8DC232-D8EB-6C59-DB0F-3A408A6B1EA6}"/>
              </a:ext>
            </a:extLst>
          </p:cNvPr>
          <p:cNvSpPr txBox="1"/>
          <p:nvPr/>
        </p:nvSpPr>
        <p:spPr>
          <a:xfrm>
            <a:off x="8467670" y="4904801"/>
            <a:ext cx="234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consectetuer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  <a:ea typeface="Lato Medium" panose="020F0502020204030203" pitchFamily="34" charset="0"/>
                <a:cs typeface="Lato Medium" panose="020F0502020204030203" pitchFamily="34" charset="0"/>
              </a:rPr>
              <a:t>, sed diam</a:t>
            </a:r>
            <a:endParaRPr lang="en-JO" sz="12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5B0BFA-FD16-2A8B-D688-11F0955BBCAA}"/>
              </a:ext>
            </a:extLst>
          </p:cNvPr>
          <p:cNvSpPr txBox="1"/>
          <p:nvPr/>
        </p:nvSpPr>
        <p:spPr>
          <a:xfrm>
            <a:off x="3591210" y="1667348"/>
            <a:ext cx="45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72962"/>
                </a:solidFill>
                <a:latin typeface="Montserrat SemiBold" pitchFamily="2" charset="77"/>
              </a:rPr>
              <a:t>Lorem ipsum dolor sit </a:t>
            </a:r>
            <a:r>
              <a:rPr lang="en-US" sz="2400" b="1" dirty="0" err="1">
                <a:solidFill>
                  <a:srgbClr val="272962"/>
                </a:solidFill>
                <a:latin typeface="Montserrat SemiBold" pitchFamily="2" charset="77"/>
              </a:rPr>
              <a:t>amet</a:t>
            </a:r>
            <a:endParaRPr lang="en-JO" sz="2400" b="1" dirty="0">
              <a:solidFill>
                <a:srgbClr val="272962"/>
              </a:solidFill>
              <a:latin typeface="Montserrat SemiBold" pitchFamily="2" charset="77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C377C4B-A5D2-EAAD-79FA-7C05CC056DDA}"/>
              </a:ext>
            </a:extLst>
          </p:cNvPr>
          <p:cNvCxnSpPr>
            <a:cxnSpLocks/>
          </p:cNvCxnSpPr>
          <p:nvPr/>
        </p:nvCxnSpPr>
        <p:spPr>
          <a:xfrm>
            <a:off x="2950564" y="985774"/>
            <a:ext cx="6268387" cy="0"/>
          </a:xfrm>
          <a:prstGeom prst="line">
            <a:avLst/>
          </a:prstGeom>
          <a:ln>
            <a:solidFill>
              <a:srgbClr val="2729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EC2AF00-FF7F-F499-CB8E-DE52028F9D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30886" y="6263078"/>
            <a:ext cx="2300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72962"/>
                </a:solidFill>
                <a:latin typeface="Montserrat Medium" pitchFamily="2" charset="77"/>
              </a:rPr>
              <a:t>© 2025 PSI. All rights reserved</a:t>
            </a:r>
            <a:endParaRPr lang="en-JO" sz="1100" dirty="0">
              <a:solidFill>
                <a:srgbClr val="272962"/>
              </a:solidFill>
              <a:latin typeface="Montserrat Medium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45D485-2EFE-9F5F-A226-7697A49B28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72" y="6007425"/>
            <a:ext cx="561878" cy="513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63A5A-9249-907E-FEF1-383EA076F80B}"/>
              </a:ext>
            </a:extLst>
          </p:cNvPr>
          <p:cNvSpPr txBox="1"/>
          <p:nvPr/>
        </p:nvSpPr>
        <p:spPr>
          <a:xfrm>
            <a:off x="607912" y="337989"/>
            <a:ext cx="242245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 dirty="0">
                <a:solidFill>
                  <a:srgbClr val="646464"/>
                </a:solidFill>
                <a:latin typeface="Montserrat Medium" pitchFamily="2" charset="77"/>
              </a:rPr>
              <a:t>Presentation Ref. No: DEMO-2025-REF</a:t>
            </a:r>
          </a:p>
        </p:txBody>
      </p:sp>
    </p:spTree>
    <p:extLst>
      <p:ext uri="{BB962C8B-B14F-4D97-AF65-F5344CB8AC3E}">
        <p14:creationId xmlns:p14="http://schemas.microsoft.com/office/powerpoint/2010/main" val="1526941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980</Words>
  <Application>Microsoft Macintosh PowerPoint</Application>
  <PresentationFormat>Widescreen</PresentationFormat>
  <Paragraphs>197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Aptos Display</vt:lpstr>
      <vt:lpstr>Arial</vt:lpstr>
      <vt:lpstr>Lato Medium</vt:lpstr>
      <vt:lpstr>Montserrat</vt:lpstr>
      <vt:lpstr>Montserrat ExtraLight</vt:lpstr>
      <vt:lpstr>Montserrat Light</vt:lpstr>
      <vt:lpstr>Montserrat Medium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Mervat Muryan</dc:creator>
  <cp:lastModifiedBy>Mervat Muryan</cp:lastModifiedBy>
  <cp:revision>23</cp:revision>
  <dcterms:created xsi:type="dcterms:W3CDTF">2025-04-13T07:32:30Z</dcterms:created>
  <dcterms:modified xsi:type="dcterms:W3CDTF">2025-04-17T06:43:00Z</dcterms:modified>
</cp:coreProperties>
</file>